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6" r:id="rId4"/>
    <p:sldId id="265" r:id="rId5"/>
    <p:sldId id="264" r:id="rId6"/>
    <p:sldId id="263" r:id="rId7"/>
    <p:sldId id="262" r:id="rId8"/>
    <p:sldId id="261" r:id="rId9"/>
    <p:sldId id="260" r:id="rId10"/>
    <p:sldId id="259" r:id="rId11"/>
    <p:sldId id="258" r:id="rId12"/>
    <p:sldId id="275" r:id="rId13"/>
    <p:sldId id="274" r:id="rId14"/>
    <p:sldId id="273" r:id="rId15"/>
    <p:sldId id="272" r:id="rId16"/>
    <p:sldId id="271" r:id="rId17"/>
    <p:sldId id="270" r:id="rId18"/>
    <p:sldId id="269" r:id="rId19"/>
    <p:sldId id="268" r:id="rId20"/>
    <p:sldId id="267" r:id="rId21"/>
    <p:sldId id="276" r:id="rId22"/>
    <p:sldId id="277" r:id="rId23"/>
    <p:sldId id="278" r:id="rId2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-153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29.09.2024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29.09.2024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29.09.2024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29.09.2024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29.09.2024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29.09.2024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29.09.2024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d1qsm8gx115ipa.cloudfront.net/_900299_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94578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42910" y="4143380"/>
            <a:ext cx="7772400" cy="1470025"/>
          </a:xfrm>
        </p:spPr>
        <p:txBody>
          <a:bodyPr/>
          <a:lstStyle/>
          <a:p>
            <a:r>
              <a:rPr lang="kk-KZ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Қыс мезгілінің </a:t>
            </a:r>
            <a:r>
              <a:rPr lang="kk-KZ" b="1" dirty="0" smtClean="0"/>
              <a:t/>
            </a:r>
            <a:br>
              <a:rPr lang="kk-KZ" b="1" dirty="0" smtClean="0"/>
            </a:br>
            <a:endParaRPr lang="ru-RU" b="1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785786" y="5715016"/>
            <a:ext cx="7143800" cy="92869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4400" b="1" dirty="0" smtClean="0">
                <a:latin typeface="Times New Roman" pitchFamily="18" charset="0"/>
                <a:cs typeface="Times New Roman" pitchFamily="18" charset="0"/>
              </a:rPr>
              <a:t>КАРТОТЕКАСЫ</a:t>
            </a:r>
            <a:endParaRPr lang="ru-RU" sz="44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54032"/>
          </a:xfrm>
        </p:spPr>
        <p:txBody>
          <a:bodyPr>
            <a:normAutofit fontScale="90000"/>
          </a:bodyPr>
          <a:lstStyle/>
          <a:p>
            <a:r>
              <a:rPr lang="ru-RU" sz="2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№ 9  Аула </a:t>
            </a:r>
            <a:r>
              <a:rPr lang="ru-RU" sz="20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сыпырушы</a:t>
            </a:r>
            <a:r>
              <a:rPr lang="ru-RU" sz="2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еңбегімен танысу</a:t>
            </a:r>
            <a:r>
              <a:rPr lang="ru-RU" sz="20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2000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2" descr="http://s15.rimg.info/6d65f851c144830e03e1f6750834deaf.gif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 bwMode="auto">
          <a:xfrm>
            <a:off x="5559759" y="4429132"/>
            <a:ext cx="3584241" cy="2266956"/>
          </a:xfrm>
          <a:prstGeom prst="ellipse">
            <a:avLst/>
          </a:prstGeom>
          <a:noFill/>
        </p:spPr>
      </p:pic>
      <p:sp>
        <p:nvSpPr>
          <p:cNvPr id="6" name="Содержимое 5"/>
          <p:cNvSpPr>
            <a:spLocks noGrp="1"/>
          </p:cNvSpPr>
          <p:nvPr>
            <p:ph sz="half" idx="2"/>
          </p:nvPr>
        </p:nvSpPr>
        <p:spPr>
          <a:xfrm>
            <a:off x="500034" y="928670"/>
            <a:ext cx="8186766" cy="5197493"/>
          </a:xfrm>
        </p:spPr>
        <p:txBody>
          <a:bodyPr>
            <a:normAutofit fontScale="55000" lnSpcReduction="20000"/>
          </a:bodyPr>
          <a:lstStyle/>
          <a:p>
            <a:pPr algn="ctr">
              <a:buNone/>
            </a:pPr>
            <a:r>
              <a:rPr lang="ru-RU" sz="29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2900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Мақсаты: </a:t>
            </a:r>
            <a:r>
              <a:rPr lang="ru-RU" sz="2900" i="1" dirty="0" smtClean="0">
                <a:latin typeface="Times New Roman" pitchFamily="18" charset="0"/>
                <a:cs typeface="Times New Roman" pitchFamily="18" charset="0"/>
              </a:rPr>
              <a:t>аула </a:t>
            </a:r>
            <a:r>
              <a:rPr lang="ru-RU" sz="2900" i="1" dirty="0" err="1" smtClean="0">
                <a:latin typeface="Times New Roman" pitchFamily="18" charset="0"/>
                <a:cs typeface="Times New Roman" pitchFamily="18" charset="0"/>
              </a:rPr>
              <a:t>сыпырушының қыс кезіндегіеңбег</a:t>
            </a:r>
            <a:r>
              <a:rPr lang="ru-RU" sz="2900" i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900" i="1" dirty="0" err="1" smtClean="0">
                <a:latin typeface="Times New Roman" pitchFamily="18" charset="0"/>
                <a:cs typeface="Times New Roman" pitchFamily="18" charset="0"/>
              </a:rPr>
              <a:t>оның жұмысы туралы</a:t>
            </a:r>
            <a:r>
              <a:rPr lang="ru-RU" sz="29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i="1" dirty="0" err="1" smtClean="0">
                <a:latin typeface="Times New Roman" pitchFamily="18" charset="0"/>
                <a:cs typeface="Times New Roman" pitchFamily="18" charset="0"/>
              </a:rPr>
              <a:t>балалардыңтүсінігін толықтыру</a:t>
            </a:r>
            <a:r>
              <a:rPr lang="ru-RU" sz="2900" i="1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900" i="1" dirty="0" err="1" smtClean="0">
                <a:latin typeface="Times New Roman" pitchFamily="18" charset="0"/>
                <a:cs typeface="Times New Roman" pitchFamily="18" charset="0"/>
              </a:rPr>
              <a:t>Балғындардың еңбегін бағалап, құрметтеуге тәрбиелеу.</a:t>
            </a:r>
            <a:endParaRPr lang="ru-RU" sz="2900" i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sz="2900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Тапсырма</a:t>
            </a:r>
            <a:r>
              <a:rPr lang="ru-RU" sz="29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i="1" dirty="0" smtClean="0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2900" i="1" dirty="0" err="1" smtClean="0">
                <a:latin typeface="Times New Roman" pitchFamily="18" charset="0"/>
                <a:cs typeface="Times New Roman" pitchFamily="18" charset="0"/>
              </a:rPr>
              <a:t>Ауланы</a:t>
            </a:r>
            <a:r>
              <a:rPr lang="ru-RU" sz="29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i="1" dirty="0" err="1" smtClean="0">
                <a:latin typeface="Times New Roman" pitchFamily="18" charset="0"/>
                <a:cs typeface="Times New Roman" pitchFamily="18" charset="0"/>
              </a:rPr>
              <a:t>тазалаушының еңбегін қалай жеңлдетсем» деген</a:t>
            </a:r>
            <a:r>
              <a:rPr lang="ru-RU" sz="29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i="1" dirty="0" err="1" smtClean="0">
                <a:latin typeface="Times New Roman" pitchFamily="18" charset="0"/>
                <a:cs typeface="Times New Roman" pitchFamily="18" charset="0"/>
              </a:rPr>
              <a:t>тақырыпқа шағын әңгіме құрастыру.</a:t>
            </a:r>
            <a:endParaRPr lang="ru-RU" sz="2900" i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sz="2900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Көркем сөз</a:t>
            </a:r>
            <a:endParaRPr lang="ru-RU" sz="2900" i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sz="2900" i="1" dirty="0" err="1" smtClean="0">
                <a:latin typeface="Times New Roman" pitchFamily="18" charset="0"/>
                <a:cs typeface="Times New Roman" pitchFamily="18" charset="0"/>
              </a:rPr>
              <a:t>Қолынамкиіп қолғапт,</a:t>
            </a:r>
            <a:endParaRPr lang="ru-RU" sz="2900" i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sz="2900" i="1" dirty="0" err="1" smtClean="0">
                <a:latin typeface="Times New Roman" pitchFamily="18" charset="0"/>
                <a:cs typeface="Times New Roman" pitchFamily="18" charset="0"/>
              </a:rPr>
              <a:t>Ауланы</a:t>
            </a:r>
            <a:r>
              <a:rPr lang="ru-RU" sz="29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i="1" dirty="0" err="1" smtClean="0">
                <a:latin typeface="Times New Roman" pitchFamily="18" charset="0"/>
                <a:cs typeface="Times New Roman" pitchFamily="18" charset="0"/>
              </a:rPr>
              <a:t>ағай сыпырды</a:t>
            </a:r>
            <a:r>
              <a:rPr lang="ru-RU" sz="2900" i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ctr">
              <a:buNone/>
            </a:pPr>
            <a:r>
              <a:rPr lang="ru-RU" sz="2900" i="1" dirty="0" err="1" smtClean="0">
                <a:latin typeface="Times New Roman" pitchFamily="18" charset="0"/>
                <a:cs typeface="Times New Roman" pitchFamily="18" charset="0"/>
              </a:rPr>
              <a:t>Тазалап</a:t>
            </a:r>
            <a:r>
              <a:rPr lang="ru-RU" sz="29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i="1" dirty="0" err="1" smtClean="0">
                <a:latin typeface="Times New Roman" pitchFamily="18" charset="0"/>
                <a:cs typeface="Times New Roman" pitchFamily="18" charset="0"/>
              </a:rPr>
              <a:t>қарды мұздарды,</a:t>
            </a:r>
            <a:endParaRPr lang="ru-RU" sz="2900" i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sz="2900" i="1" dirty="0" err="1" smtClean="0">
                <a:latin typeface="Times New Roman" pitchFamily="18" charset="0"/>
                <a:cs typeface="Times New Roman" pitchFamily="18" charset="0"/>
              </a:rPr>
              <a:t>Бәрімізге ол</a:t>
            </a:r>
            <a:r>
              <a:rPr lang="ru-RU" sz="29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i="1" dirty="0" err="1" smtClean="0">
                <a:latin typeface="Times New Roman" pitchFamily="18" charset="0"/>
                <a:cs typeface="Times New Roman" pitchFamily="18" charset="0"/>
              </a:rPr>
              <a:t>жол</a:t>
            </a:r>
            <a:r>
              <a:rPr lang="ru-RU" sz="29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i="1" dirty="0" err="1" smtClean="0">
                <a:latin typeface="Times New Roman" pitchFamily="18" charset="0"/>
                <a:cs typeface="Times New Roman" pitchFamily="18" charset="0"/>
              </a:rPr>
              <a:t>ашты</a:t>
            </a:r>
            <a:r>
              <a:rPr lang="ru-RU" sz="2900" i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ctr">
              <a:buNone/>
            </a:pPr>
            <a:r>
              <a:rPr lang="ru-RU" sz="2900" i="1" dirty="0" smtClean="0">
                <a:latin typeface="Times New Roman" pitchFamily="18" charset="0"/>
                <a:cs typeface="Times New Roman" pitchFamily="18" charset="0"/>
              </a:rPr>
              <a:t>  </a:t>
            </a:r>
            <a:r>
              <a:rPr lang="ru-RU" sz="2900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Еңбек: </a:t>
            </a:r>
            <a:r>
              <a:rPr lang="ru-RU" sz="2900" i="1" dirty="0" smtClean="0">
                <a:latin typeface="Times New Roman" pitchFamily="18" charset="0"/>
                <a:cs typeface="Times New Roman" pitchFamily="18" charset="0"/>
              </a:rPr>
              <a:t>аула </a:t>
            </a:r>
            <a:r>
              <a:rPr lang="ru-RU" sz="2900" i="1" dirty="0" err="1" smtClean="0">
                <a:latin typeface="Times New Roman" pitchFamily="18" charset="0"/>
                <a:cs typeface="Times New Roman" pitchFamily="18" charset="0"/>
              </a:rPr>
              <a:t>сыпырушыға балабақшаның ауласын</a:t>
            </a:r>
            <a:r>
              <a:rPr lang="ru-RU" sz="29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i="1" dirty="0" err="1" smtClean="0">
                <a:latin typeface="Times New Roman" pitchFamily="18" charset="0"/>
                <a:cs typeface="Times New Roman" pitchFamily="18" charset="0"/>
              </a:rPr>
              <a:t>сыпруға көмектесу</a:t>
            </a:r>
            <a:r>
              <a:rPr lang="ru-RU" sz="2900" i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ctr">
              <a:buNone/>
            </a:pPr>
            <a:r>
              <a:rPr lang="ru-RU" sz="2900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Мақсаты: </a:t>
            </a:r>
            <a:r>
              <a:rPr lang="ru-RU" sz="2900" i="1" dirty="0" err="1" smtClean="0">
                <a:latin typeface="Times New Roman" pitchFamily="18" charset="0"/>
                <a:cs typeface="Times New Roman" pitchFamily="18" charset="0"/>
              </a:rPr>
              <a:t>ересек</a:t>
            </a:r>
            <a:r>
              <a:rPr lang="ru-RU" sz="29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i="1" dirty="0" err="1" smtClean="0">
                <a:latin typeface="Times New Roman" pitchFamily="18" charset="0"/>
                <a:cs typeface="Times New Roman" pitchFamily="18" charset="0"/>
              </a:rPr>
              <a:t>адамдарға қолдан келгенше</a:t>
            </a:r>
            <a:r>
              <a:rPr lang="ru-RU" sz="29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i="1" dirty="0" err="1" smtClean="0">
                <a:latin typeface="Times New Roman" pitchFamily="18" charset="0"/>
                <a:cs typeface="Times New Roman" pitchFamily="18" charset="0"/>
              </a:rPr>
              <a:t>көмек беруге</a:t>
            </a:r>
            <a:r>
              <a:rPr lang="ru-RU" sz="29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i="1" dirty="0" err="1" smtClean="0">
                <a:latin typeface="Times New Roman" pitchFamily="18" charset="0"/>
                <a:cs typeface="Times New Roman" pitchFamily="18" charset="0"/>
              </a:rPr>
              <a:t>деген</a:t>
            </a:r>
            <a:r>
              <a:rPr lang="ru-RU" sz="29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i="1" dirty="0" err="1" smtClean="0">
                <a:latin typeface="Times New Roman" pitchFamily="18" charset="0"/>
                <a:cs typeface="Times New Roman" pitchFamily="18" charset="0"/>
              </a:rPr>
              <a:t>балалардың ынтасын</a:t>
            </a:r>
            <a:r>
              <a:rPr lang="ru-RU" sz="29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i="1" dirty="0" err="1" smtClean="0">
                <a:latin typeface="Times New Roman" pitchFamily="18" charset="0"/>
                <a:cs typeface="Times New Roman" pitchFamily="18" charset="0"/>
              </a:rPr>
              <a:t>қолдап, еңбекке </a:t>
            </a:r>
            <a:r>
              <a:rPr lang="ru-RU" sz="2900" i="1" dirty="0" smtClean="0">
                <a:latin typeface="Times New Roman" pitchFamily="18" charset="0"/>
                <a:cs typeface="Times New Roman" pitchFamily="18" charset="0"/>
              </a:rPr>
              <a:t>баулу.</a:t>
            </a:r>
          </a:p>
          <a:p>
            <a:pPr algn="ctr">
              <a:buNone/>
            </a:pPr>
            <a:r>
              <a:rPr lang="ru-RU" sz="2900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Қимылды ойын</a:t>
            </a:r>
            <a:r>
              <a:rPr lang="ru-RU" sz="29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2900" i="1" dirty="0" err="1" smtClean="0">
                <a:latin typeface="Times New Roman" pitchFamily="18" charset="0"/>
                <a:cs typeface="Times New Roman" pitchFamily="18" charset="0"/>
              </a:rPr>
              <a:t>«Сауыққойлар» (қысқы </a:t>
            </a:r>
            <a:r>
              <a:rPr lang="ru-RU" sz="2900" i="1" dirty="0" smtClean="0">
                <a:latin typeface="Times New Roman" pitchFamily="18" charset="0"/>
                <a:cs typeface="Times New Roman" pitchFamily="18" charset="0"/>
              </a:rPr>
              <a:t>спорт </a:t>
            </a:r>
            <a:r>
              <a:rPr lang="ru-RU" sz="2900" i="1" dirty="0" err="1" smtClean="0">
                <a:latin typeface="Times New Roman" pitchFamily="18" charset="0"/>
                <a:cs typeface="Times New Roman" pitchFamily="18" charset="0"/>
              </a:rPr>
              <a:t>ойындары</a:t>
            </a:r>
            <a:r>
              <a:rPr lang="ru-RU" sz="2900" i="1" dirty="0" smtClean="0">
                <a:latin typeface="Times New Roman" pitchFamily="18" charset="0"/>
                <a:cs typeface="Times New Roman" pitchFamily="18" charset="0"/>
              </a:rPr>
              <a:t>.)</a:t>
            </a:r>
          </a:p>
          <a:p>
            <a:pPr algn="ctr">
              <a:buNone/>
            </a:pPr>
            <a:r>
              <a:rPr lang="ru-RU" sz="2900" i="1" dirty="0" err="1" smtClean="0">
                <a:latin typeface="Times New Roman" pitchFamily="18" charset="0"/>
                <a:cs typeface="Times New Roman" pitchFamily="18" charset="0"/>
              </a:rPr>
              <a:t>Жеке</a:t>
            </a:r>
            <a:r>
              <a:rPr lang="ru-RU" sz="29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i="1" dirty="0" err="1" smtClean="0">
                <a:latin typeface="Times New Roman" pitchFamily="18" charset="0"/>
                <a:cs typeface="Times New Roman" pitchFamily="18" charset="0"/>
              </a:rPr>
              <a:t>жұмыс: </a:t>
            </a:r>
            <a:r>
              <a:rPr lang="ru-RU" sz="2900" i="1" dirty="0" smtClean="0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2900" i="1" dirty="0" err="1" smtClean="0">
                <a:latin typeface="Times New Roman" pitchFamily="18" charset="0"/>
                <a:cs typeface="Times New Roman" pitchFamily="18" charset="0"/>
              </a:rPr>
              <a:t>Кім</a:t>
            </a:r>
            <a:r>
              <a:rPr lang="ru-RU" sz="29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i="1" dirty="0" err="1" smtClean="0">
                <a:latin typeface="Times New Roman" pitchFamily="18" charset="0"/>
                <a:cs typeface="Times New Roman" pitchFamily="18" charset="0"/>
              </a:rPr>
              <a:t>алысқа секіреді</a:t>
            </a:r>
            <a:r>
              <a:rPr lang="ru-RU" sz="2900" i="1" dirty="0" smtClean="0">
                <a:latin typeface="Times New Roman" pitchFamily="18" charset="0"/>
                <a:cs typeface="Times New Roman" pitchFamily="18" charset="0"/>
              </a:rPr>
              <a:t>?» </a:t>
            </a:r>
            <a:r>
              <a:rPr lang="ru-RU" sz="2900" i="1" dirty="0" err="1" smtClean="0">
                <a:latin typeface="Times New Roman" pitchFamily="18" charset="0"/>
                <a:cs typeface="Times New Roman" pitchFamily="18" charset="0"/>
              </a:rPr>
              <a:t>Жүгіріп келіп</a:t>
            </a:r>
            <a:r>
              <a:rPr lang="ru-RU" sz="29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i="1" dirty="0" err="1" smtClean="0">
                <a:latin typeface="Times New Roman" pitchFamily="18" charset="0"/>
                <a:cs typeface="Times New Roman" pitchFamily="18" charset="0"/>
              </a:rPr>
              <a:t>ұзындыққа секіру</a:t>
            </a:r>
            <a:r>
              <a:rPr lang="ru-RU" sz="2900" i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ctr">
              <a:buNone/>
            </a:pPr>
            <a:r>
              <a:rPr lang="ru-RU" sz="2900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Жаңылтпаштар:</a:t>
            </a:r>
            <a:endParaRPr lang="ru-RU" sz="2900" i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sz="2900" i="1" dirty="0" err="1" smtClean="0">
                <a:latin typeface="Times New Roman" pitchFamily="18" charset="0"/>
                <a:cs typeface="Times New Roman" pitchFamily="18" charset="0"/>
              </a:rPr>
              <a:t>Қаңтар айы</a:t>
            </a:r>
            <a:r>
              <a:rPr lang="ru-RU" sz="29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i="1" dirty="0" err="1" smtClean="0">
                <a:latin typeface="Times New Roman" pitchFamily="18" charset="0"/>
                <a:cs typeface="Times New Roman" pitchFamily="18" charset="0"/>
              </a:rPr>
              <a:t>болды</a:t>
            </a:r>
            <a:r>
              <a:rPr lang="ru-RU" sz="2900" i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900" i="1" dirty="0" err="1" smtClean="0">
                <a:latin typeface="Times New Roman" pitchFamily="18" charset="0"/>
                <a:cs typeface="Times New Roman" pitchFamily="18" charset="0"/>
              </a:rPr>
              <a:t>күн суытты</a:t>
            </a:r>
            <a:endParaRPr lang="ru-RU" sz="2900" i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sz="2900" i="1" dirty="0" err="1" smtClean="0">
                <a:latin typeface="Times New Roman" pitchFamily="18" charset="0"/>
                <a:cs typeface="Times New Roman" pitchFamily="18" charset="0"/>
              </a:rPr>
              <a:t>Қалың қар жауды</a:t>
            </a:r>
            <a:r>
              <a:rPr lang="ru-RU" sz="2900" i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900" i="1" dirty="0" err="1" smtClean="0">
                <a:latin typeface="Times New Roman" pitchFamily="18" charset="0"/>
                <a:cs typeface="Times New Roman" pitchFamily="18" charset="0"/>
              </a:rPr>
              <a:t>боран</a:t>
            </a:r>
            <a:r>
              <a:rPr lang="ru-RU" sz="29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i="1" dirty="0" err="1" smtClean="0">
                <a:latin typeface="Times New Roman" pitchFamily="18" charset="0"/>
                <a:cs typeface="Times New Roman" pitchFamily="18" charset="0"/>
              </a:rPr>
              <a:t>соқты.</a:t>
            </a:r>
            <a:endParaRPr lang="ru-RU" sz="2900" i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sz="2900" i="1" dirty="0" err="1" smtClean="0">
                <a:latin typeface="Times New Roman" pitchFamily="18" charset="0"/>
                <a:cs typeface="Times New Roman" pitchFamily="18" charset="0"/>
              </a:rPr>
              <a:t>Жапалақтап ақ жауды</a:t>
            </a:r>
            <a:endParaRPr lang="ru-RU" sz="2900" i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sz="2900" b="1" i="1" dirty="0" smtClean="0">
                <a:latin typeface="Times New Roman" pitchFamily="18" charset="0"/>
                <a:cs typeface="Times New Roman" pitchFamily="18" charset="0"/>
              </a:rPr>
              <a:t> </a:t>
            </a:r>
            <a:endParaRPr lang="ru-RU" sz="2900" i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2594"/>
          </a:xfrm>
        </p:spPr>
        <p:txBody>
          <a:bodyPr>
            <a:normAutofit fontScale="90000"/>
          </a:bodyPr>
          <a:lstStyle/>
          <a:p>
            <a:r>
              <a:rPr lang="ru-RU" sz="2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№10 </a:t>
            </a:r>
            <a:r>
              <a:rPr lang="ru-RU" sz="20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Алаңдағы ағаштарды бақылау</a:t>
            </a:r>
            <a:r>
              <a:rPr lang="ru-RU" sz="20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br>
              <a:rPr lang="ru-RU" sz="20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2000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2" descr="http://s15.rimg.info/6d65f851c144830e03e1f6750834deaf.gif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 bwMode="auto">
          <a:xfrm>
            <a:off x="5868471" y="2000240"/>
            <a:ext cx="3275529" cy="2071702"/>
          </a:xfrm>
          <a:prstGeom prst="ellipse">
            <a:avLst/>
          </a:prstGeom>
          <a:noFill/>
        </p:spPr>
      </p:pic>
      <p:sp>
        <p:nvSpPr>
          <p:cNvPr id="6" name="Содержимое 5"/>
          <p:cNvSpPr>
            <a:spLocks noGrp="1"/>
          </p:cNvSpPr>
          <p:nvPr>
            <p:ph sz="half" idx="2"/>
          </p:nvPr>
        </p:nvSpPr>
        <p:spPr>
          <a:xfrm>
            <a:off x="500034" y="642918"/>
            <a:ext cx="8186766" cy="5483245"/>
          </a:xfrm>
        </p:spPr>
        <p:txBody>
          <a:bodyPr>
            <a:normAutofit fontScale="25000" lnSpcReduction="20000"/>
          </a:bodyPr>
          <a:lstStyle/>
          <a:p>
            <a:pPr algn="ctr">
              <a:buNone/>
            </a:pPr>
            <a:endParaRPr lang="ru-RU" sz="6200" i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sz="6200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Мақсаты:</a:t>
            </a:r>
            <a:r>
              <a:rPr lang="ru-RU" sz="6200" i="1" dirty="0" err="1" smtClean="0">
                <a:latin typeface="Times New Roman" pitchFamily="18" charset="0"/>
                <a:cs typeface="Times New Roman" pitchFamily="18" charset="0"/>
              </a:rPr>
              <a:t> балалардың ағаштарды қыс кезінде</a:t>
            </a:r>
            <a:r>
              <a:rPr lang="ru-RU" sz="6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200" i="1" dirty="0" err="1" smtClean="0">
                <a:latin typeface="Times New Roman" pitchFamily="18" charset="0"/>
                <a:cs typeface="Times New Roman" pitchFamily="18" charset="0"/>
              </a:rPr>
              <a:t>қалпын анықтап, білімін</a:t>
            </a:r>
            <a:r>
              <a:rPr lang="ru-RU" sz="6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200" i="1" dirty="0" err="1" smtClean="0">
                <a:latin typeface="Times New Roman" pitchFamily="18" charset="0"/>
                <a:cs typeface="Times New Roman" pitchFamily="18" charset="0"/>
              </a:rPr>
              <a:t>толықтыру.</a:t>
            </a:r>
            <a:endParaRPr lang="ru-RU" sz="6200" i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sz="6200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Тапсырма</a:t>
            </a:r>
            <a:r>
              <a:rPr lang="ru-RU" sz="6200" i="1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6200" i="1" dirty="0" err="1" smtClean="0">
                <a:latin typeface="Times New Roman" pitchFamily="18" charset="0"/>
                <a:cs typeface="Times New Roman" pitchFamily="18" charset="0"/>
              </a:rPr>
              <a:t>«Таңғажайып ағаштарды безендіреміз</a:t>
            </a:r>
            <a:r>
              <a:rPr lang="ru-RU" sz="6200" i="1" dirty="0" smtClean="0">
                <a:latin typeface="Times New Roman" pitchFamily="18" charset="0"/>
                <a:cs typeface="Times New Roman" pitchFamily="18" charset="0"/>
              </a:rPr>
              <a:t>» </a:t>
            </a:r>
            <a:r>
              <a:rPr lang="ru-RU" sz="6200" i="1" dirty="0" err="1" smtClean="0">
                <a:latin typeface="Times New Roman" pitchFamily="18" charset="0"/>
                <a:cs typeface="Times New Roman" pitchFamily="18" charset="0"/>
              </a:rPr>
              <a:t>тақырыбына сурет</a:t>
            </a:r>
            <a:r>
              <a:rPr lang="ru-RU" sz="6200" i="1" dirty="0" smtClean="0">
                <a:latin typeface="Times New Roman" pitchFamily="18" charset="0"/>
                <a:cs typeface="Times New Roman" pitchFamily="18" charset="0"/>
              </a:rPr>
              <a:t> салу.</a:t>
            </a:r>
          </a:p>
          <a:p>
            <a:pPr algn="ctr">
              <a:buNone/>
            </a:pPr>
            <a:r>
              <a:rPr lang="ru-RU" sz="6200" i="1" dirty="0" err="1" smtClean="0">
                <a:latin typeface="Times New Roman" pitchFamily="18" charset="0"/>
                <a:cs typeface="Times New Roman" pitchFamily="18" charset="0"/>
              </a:rPr>
              <a:t>Ағаштарды сыртқы түсінен, түрінен, бұтақтарынан қалай орналасуынан</a:t>
            </a:r>
            <a:r>
              <a:rPr lang="ru-RU" sz="6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200" i="1" dirty="0" err="1" smtClean="0">
                <a:latin typeface="Times New Roman" pitchFamily="18" charset="0"/>
                <a:cs typeface="Times New Roman" pitchFamily="18" charset="0"/>
              </a:rPr>
              <a:t>танып</a:t>
            </a:r>
            <a:r>
              <a:rPr lang="ru-RU" sz="6200" i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6200" i="1" dirty="0" err="1" smtClean="0">
                <a:latin typeface="Times New Roman" pitchFamily="18" charset="0"/>
                <a:cs typeface="Times New Roman" pitchFamily="18" charset="0"/>
              </a:rPr>
              <a:t>айыруға үйрету.</a:t>
            </a:r>
            <a:endParaRPr lang="ru-RU" sz="6200" i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sz="6200" i="1" dirty="0" err="1" smtClean="0">
                <a:latin typeface="Times New Roman" pitchFamily="18" charset="0"/>
                <a:cs typeface="Times New Roman" pitchFamily="18" charset="0"/>
              </a:rPr>
              <a:t>Балаларды</a:t>
            </a:r>
            <a:r>
              <a:rPr lang="ru-RU" sz="6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200" i="1" dirty="0" err="1" smtClean="0">
                <a:latin typeface="Times New Roman" pitchFamily="18" charset="0"/>
                <a:cs typeface="Times New Roman" pitchFamily="18" charset="0"/>
              </a:rPr>
              <a:t>табиғатқа қамқоршы болуына</a:t>
            </a:r>
            <a:r>
              <a:rPr lang="ru-RU" sz="6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200" i="1" dirty="0" err="1" smtClean="0">
                <a:latin typeface="Times New Roman" pitchFamily="18" charset="0"/>
                <a:cs typeface="Times New Roman" pitchFamily="18" charset="0"/>
              </a:rPr>
              <a:t>тәрбиелеу.</a:t>
            </a:r>
            <a:endParaRPr lang="ru-RU" sz="6200" i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sz="6200" i="1" dirty="0" smtClean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 algn="ctr">
              <a:buNone/>
            </a:pPr>
            <a:r>
              <a:rPr lang="ru-RU" sz="6200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Сұрақтар:</a:t>
            </a:r>
            <a:endParaRPr lang="ru-RU" sz="6200" i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sz="6200" i="1" dirty="0" smtClean="0">
                <a:latin typeface="Times New Roman" pitchFamily="18" charset="0"/>
                <a:cs typeface="Times New Roman" pitchFamily="18" charset="0"/>
              </a:rPr>
              <a:t>1.   </a:t>
            </a:r>
            <a:r>
              <a:rPr lang="ru-RU" sz="6200" i="1" dirty="0" err="1" smtClean="0">
                <a:latin typeface="Times New Roman" pitchFamily="18" charset="0"/>
                <a:cs typeface="Times New Roman" pitchFamily="18" charset="0"/>
              </a:rPr>
              <a:t>Жапырақсыз ағаштарды қалай атаймыз</a:t>
            </a:r>
            <a:r>
              <a:rPr lang="ru-RU" sz="6200" i="1" dirty="0" smtClean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 algn="ctr">
              <a:buNone/>
            </a:pPr>
            <a:r>
              <a:rPr lang="ru-RU" sz="6200" i="1" dirty="0" smtClean="0">
                <a:latin typeface="Times New Roman" pitchFamily="18" charset="0"/>
                <a:cs typeface="Times New Roman" pitchFamily="18" charset="0"/>
              </a:rPr>
              <a:t>2.   </a:t>
            </a:r>
            <a:r>
              <a:rPr lang="ru-RU" sz="6200" i="1" dirty="0" err="1" smtClean="0">
                <a:latin typeface="Times New Roman" pitchFamily="18" charset="0"/>
                <a:cs typeface="Times New Roman" pitchFamily="18" charset="0"/>
              </a:rPr>
              <a:t>Жапырақтар </a:t>
            </a:r>
            <a:r>
              <a:rPr lang="ru-RU" sz="6200" i="1" dirty="0" smtClean="0">
                <a:latin typeface="Times New Roman" pitchFamily="18" charset="0"/>
                <a:cs typeface="Times New Roman" pitchFamily="18" charset="0"/>
              </a:rPr>
              <a:t>неге </a:t>
            </a:r>
            <a:r>
              <a:rPr lang="ru-RU" sz="6200" i="1" dirty="0" err="1" smtClean="0">
                <a:latin typeface="Times New Roman" pitchFamily="18" charset="0"/>
                <a:cs typeface="Times New Roman" pitchFamily="18" charset="0"/>
              </a:rPr>
              <a:t>күзде түсіп қалады</a:t>
            </a:r>
            <a:r>
              <a:rPr lang="ru-RU" sz="6200" i="1" dirty="0" smtClean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 algn="ctr">
              <a:buNone/>
            </a:pPr>
            <a:r>
              <a:rPr lang="ru-RU" sz="6200" i="1" dirty="0" smtClean="0">
                <a:latin typeface="Times New Roman" pitchFamily="18" charset="0"/>
                <a:cs typeface="Times New Roman" pitchFamily="18" charset="0"/>
              </a:rPr>
              <a:t>3.   </a:t>
            </a:r>
            <a:r>
              <a:rPr lang="ru-RU" sz="6200" i="1" dirty="0" err="1" smtClean="0">
                <a:latin typeface="Times New Roman" pitchFamily="18" charset="0"/>
                <a:cs typeface="Times New Roman" pitchFamily="18" charset="0"/>
              </a:rPr>
              <a:t>Ағаштар бір</a:t>
            </a:r>
            <a:r>
              <a:rPr lang="ru-RU" sz="6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200" i="1" dirty="0" err="1" smtClean="0">
                <a:latin typeface="Times New Roman" pitchFamily="18" charset="0"/>
                <a:cs typeface="Times New Roman" pitchFamily="18" charset="0"/>
              </a:rPr>
              <a:t>біріне</a:t>
            </a:r>
            <a:r>
              <a:rPr lang="ru-RU" sz="6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200" i="1" dirty="0" err="1" smtClean="0">
                <a:latin typeface="Times New Roman" pitchFamily="18" charset="0"/>
                <a:cs typeface="Times New Roman" pitchFamily="18" charset="0"/>
              </a:rPr>
              <a:t>немен</a:t>
            </a:r>
            <a:r>
              <a:rPr lang="ru-RU" sz="6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200" i="1" dirty="0" err="1" smtClean="0">
                <a:latin typeface="Times New Roman" pitchFamily="18" charset="0"/>
                <a:cs typeface="Times New Roman" pitchFamily="18" charset="0"/>
              </a:rPr>
              <a:t>ұқсас?</a:t>
            </a:r>
            <a:endParaRPr lang="ru-RU" sz="6200" i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sz="6200" i="1" dirty="0" smtClean="0">
                <a:latin typeface="Times New Roman" pitchFamily="18" charset="0"/>
                <a:cs typeface="Times New Roman" pitchFamily="18" charset="0"/>
              </a:rPr>
              <a:t>4.   </a:t>
            </a:r>
            <a:r>
              <a:rPr lang="ru-RU" sz="6200" i="1" dirty="0" err="1" smtClean="0">
                <a:latin typeface="Times New Roman" pitchFamily="18" charset="0"/>
                <a:cs typeface="Times New Roman" pitchFamily="18" charset="0"/>
              </a:rPr>
              <a:t>Ордың айырмашылығы қандай?</a:t>
            </a:r>
            <a:endParaRPr lang="ru-RU" sz="6200" i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sz="6200" i="1" dirty="0" smtClean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 algn="ctr">
              <a:buNone/>
            </a:pPr>
            <a:r>
              <a:rPr lang="ru-RU" sz="6200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Дидактикалық ойын</a:t>
            </a:r>
            <a:r>
              <a:rPr lang="ru-RU" sz="62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6200" i="1" dirty="0" err="1" smtClean="0">
                <a:latin typeface="Times New Roman" pitchFamily="18" charset="0"/>
                <a:cs typeface="Times New Roman" pitchFamily="18" charset="0"/>
              </a:rPr>
              <a:t>«Сөзбен суреттеп</a:t>
            </a:r>
            <a:r>
              <a:rPr lang="ru-RU" sz="6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200" i="1" dirty="0" err="1" smtClean="0">
                <a:latin typeface="Times New Roman" pitchFamily="18" charset="0"/>
                <a:cs typeface="Times New Roman" pitchFamily="18" charset="0"/>
              </a:rPr>
              <a:t>айт</a:t>
            </a:r>
            <a:r>
              <a:rPr lang="ru-RU" sz="6200" i="1" dirty="0" smtClean="0">
                <a:latin typeface="Times New Roman" pitchFamily="18" charset="0"/>
                <a:cs typeface="Times New Roman" pitchFamily="18" charset="0"/>
              </a:rPr>
              <a:t>» </a:t>
            </a:r>
            <a:r>
              <a:rPr lang="ru-RU" sz="6200" i="1" dirty="0" err="1" smtClean="0">
                <a:latin typeface="Times New Roman" pitchFamily="18" charset="0"/>
                <a:cs typeface="Times New Roman" pitchFamily="18" charset="0"/>
              </a:rPr>
              <a:t>ағаштың түрін </a:t>
            </a:r>
            <a:r>
              <a:rPr lang="ru-RU" sz="6200" i="1" dirty="0" smtClean="0">
                <a:latin typeface="Times New Roman" pitchFamily="18" charset="0"/>
                <a:cs typeface="Times New Roman" pitchFamily="18" charset="0"/>
              </a:rPr>
              <a:t>таны.</a:t>
            </a:r>
          </a:p>
          <a:p>
            <a:pPr algn="ctr">
              <a:buNone/>
            </a:pPr>
            <a:r>
              <a:rPr lang="ru-RU" sz="62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Қимылды ойын</a:t>
            </a:r>
            <a:r>
              <a:rPr lang="ru-RU" sz="62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ru-RU" sz="62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6200" i="1" dirty="0" err="1" smtClean="0">
                <a:latin typeface="Times New Roman" pitchFamily="18" charset="0"/>
                <a:cs typeface="Times New Roman" pitchFamily="18" charset="0"/>
              </a:rPr>
              <a:t>«Ордағы қасқыр»</a:t>
            </a:r>
            <a:endParaRPr lang="ru-RU" sz="6200" i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sz="62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Мақсаты</a:t>
            </a:r>
            <a:r>
              <a:rPr lang="ru-RU" sz="6200" b="1" i="1" dirty="0" err="1" smtClean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ru-RU" sz="6200" i="1" dirty="0" err="1" smtClean="0">
                <a:latin typeface="Times New Roman" pitchFamily="18" charset="0"/>
                <a:cs typeface="Times New Roman" pitchFamily="18" charset="0"/>
              </a:rPr>
              <a:t> секіруге</a:t>
            </a:r>
            <a:r>
              <a:rPr lang="ru-RU" sz="6200" i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6200" i="1" dirty="0" err="1" smtClean="0">
                <a:latin typeface="Times New Roman" pitchFamily="18" charset="0"/>
                <a:cs typeface="Times New Roman" pitchFamily="18" charset="0"/>
              </a:rPr>
              <a:t>затты</a:t>
            </a:r>
            <a:r>
              <a:rPr lang="ru-RU" sz="6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200" i="1" dirty="0" err="1" smtClean="0">
                <a:latin typeface="Times New Roman" pitchFamily="18" charset="0"/>
                <a:cs typeface="Times New Roman" pitchFamily="18" charset="0"/>
              </a:rPr>
              <a:t>лақтыруға жаттықтыру.</a:t>
            </a:r>
            <a:endParaRPr lang="ru-RU" sz="6200" i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sz="62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Еңбек: </a:t>
            </a:r>
            <a:r>
              <a:rPr lang="ru-RU" sz="6200" i="1" dirty="0" err="1" smtClean="0">
                <a:latin typeface="Times New Roman" pitchFamily="18" charset="0"/>
                <a:cs typeface="Times New Roman" pitchFamily="18" charset="0"/>
              </a:rPr>
              <a:t>ағаштардың түбін қармен </a:t>
            </a:r>
            <a:r>
              <a:rPr lang="ru-RU" sz="6200" i="1" dirty="0" smtClean="0">
                <a:latin typeface="Times New Roman" pitchFamily="18" charset="0"/>
                <a:cs typeface="Times New Roman" pitchFamily="18" charset="0"/>
              </a:rPr>
              <a:t>жабу.</a:t>
            </a:r>
          </a:p>
          <a:p>
            <a:pPr algn="ctr">
              <a:buNone/>
            </a:pPr>
            <a:r>
              <a:rPr lang="ru-RU" sz="6200" b="1" i="1" dirty="0" err="1" smtClean="0">
                <a:latin typeface="Times New Roman" pitchFamily="18" charset="0"/>
                <a:cs typeface="Times New Roman" pitchFamily="18" charset="0"/>
              </a:rPr>
              <a:t>М</a:t>
            </a:r>
            <a:r>
              <a:rPr lang="ru-RU" sz="62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ақсаты:</a:t>
            </a:r>
            <a:r>
              <a:rPr lang="ru-RU" sz="6200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6200" i="1" dirty="0" err="1" smtClean="0">
                <a:latin typeface="Times New Roman" pitchFamily="18" charset="0"/>
                <a:cs typeface="Times New Roman" pitchFamily="18" charset="0"/>
              </a:rPr>
              <a:t>қар ағаштың түбін аяздан</a:t>
            </a:r>
            <a:r>
              <a:rPr lang="ru-RU" sz="6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200" i="1" dirty="0" err="1" smtClean="0">
                <a:latin typeface="Times New Roman" pitchFamily="18" charset="0"/>
                <a:cs typeface="Times New Roman" pitchFamily="18" charset="0"/>
              </a:rPr>
              <a:t>қорғайтынын балаларға түсіндіру.</a:t>
            </a:r>
            <a:r>
              <a:rPr lang="ru-RU" sz="6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200" i="1" dirty="0" err="1" smtClean="0">
                <a:latin typeface="Times New Roman" pitchFamily="18" charset="0"/>
                <a:cs typeface="Times New Roman" pitchFamily="18" charset="0"/>
              </a:rPr>
              <a:t>Балаларды</a:t>
            </a:r>
            <a:r>
              <a:rPr lang="ru-RU" sz="6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200" i="1" dirty="0" err="1" smtClean="0">
                <a:latin typeface="Times New Roman" pitchFamily="18" charset="0"/>
                <a:cs typeface="Times New Roman" pitchFamily="18" charset="0"/>
              </a:rPr>
              <a:t>табиғатқа қамқоршы болуына</a:t>
            </a:r>
            <a:r>
              <a:rPr lang="ru-RU" sz="6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200" i="1" dirty="0" err="1" smtClean="0">
                <a:latin typeface="Times New Roman" pitchFamily="18" charset="0"/>
                <a:cs typeface="Times New Roman" pitchFamily="18" charset="0"/>
              </a:rPr>
              <a:t>тәрбиелеу.</a:t>
            </a:r>
            <a:endParaRPr lang="ru-RU" sz="6200" i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sz="62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Жеке</a:t>
            </a:r>
            <a:r>
              <a:rPr lang="ru-RU" sz="62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  </a:t>
            </a:r>
            <a:r>
              <a:rPr lang="ru-RU" sz="62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жұмыс:</a:t>
            </a:r>
            <a:r>
              <a:rPr lang="ru-RU" sz="6200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6200" i="1" dirty="0" err="1" smtClean="0">
                <a:latin typeface="Times New Roman" pitchFamily="18" charset="0"/>
                <a:cs typeface="Times New Roman" pitchFamily="18" charset="0"/>
              </a:rPr>
              <a:t>шаңғымен жаттығулар жасау</a:t>
            </a:r>
            <a:r>
              <a:rPr lang="ru-RU" sz="6200" i="1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6200" i="1" dirty="0" err="1" smtClean="0">
                <a:latin typeface="Times New Roman" pitchFamily="18" charset="0"/>
                <a:cs typeface="Times New Roman" pitchFamily="18" charset="0"/>
              </a:rPr>
              <a:t>екі</a:t>
            </a:r>
            <a:r>
              <a:rPr lang="ru-RU" sz="6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200" i="1" dirty="0" err="1" smtClean="0">
                <a:latin typeface="Times New Roman" pitchFamily="18" charset="0"/>
                <a:cs typeface="Times New Roman" pitchFamily="18" charset="0"/>
              </a:rPr>
              <a:t>аяқпен кезек-кезек</a:t>
            </a:r>
            <a:r>
              <a:rPr lang="ru-RU" sz="6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200" i="1" dirty="0" err="1" smtClean="0">
                <a:latin typeface="Times New Roman" pitchFamily="18" charset="0"/>
                <a:cs typeface="Times New Roman" pitchFamily="18" charset="0"/>
              </a:rPr>
              <a:t>оңға, солға.</a:t>
            </a:r>
            <a:endParaRPr lang="ru-RU" sz="6200" i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sz="6200" i="1" dirty="0" smtClean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 algn="ctr">
              <a:buNone/>
            </a:pPr>
            <a:r>
              <a:rPr lang="ru-RU" sz="6200" b="1" i="1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6200" i="1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6200" b="1" i="1" dirty="0" smtClean="0">
                <a:latin typeface="Times New Roman" pitchFamily="18" charset="0"/>
                <a:cs typeface="Times New Roman" pitchFamily="18" charset="0"/>
              </a:rPr>
              <a:t> </a:t>
            </a:r>
            <a:endParaRPr lang="ru-RU" sz="6200" i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2594"/>
          </a:xfrm>
        </p:spPr>
        <p:txBody>
          <a:bodyPr>
            <a:normAutofit fontScale="90000"/>
          </a:bodyPr>
          <a:lstStyle/>
          <a:p>
            <a:r>
              <a:rPr lang="ru-RU" sz="2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№ 11 </a:t>
            </a:r>
            <a:r>
              <a:rPr lang="ru-RU" sz="20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Қар жинайтын</a:t>
            </a:r>
            <a:r>
              <a:rPr lang="ru-RU" sz="2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машинаның жұмысын бақылау</a:t>
            </a:r>
            <a:r>
              <a:rPr lang="ru-RU" sz="2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20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2000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71472" y="642918"/>
            <a:ext cx="6572296" cy="5357850"/>
          </a:xfrm>
        </p:spPr>
        <p:txBody>
          <a:bodyPr>
            <a:normAutofit fontScale="25000" lnSpcReduction="20000"/>
          </a:bodyPr>
          <a:lstStyle/>
          <a:p>
            <a:pPr>
              <a:buNone/>
            </a:pPr>
            <a:r>
              <a:rPr lang="ru-RU" dirty="0" smtClean="0"/>
              <a:t> </a:t>
            </a:r>
          </a:p>
          <a:p>
            <a:pPr algn="ctr">
              <a:buNone/>
            </a:pPr>
            <a:r>
              <a:rPr lang="ru-RU" sz="6400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Мақсаты</a:t>
            </a:r>
            <a:r>
              <a:rPr lang="ru-RU" sz="6400" i="1" dirty="0" err="1" smtClean="0">
                <a:latin typeface="Times New Roman" pitchFamily="18" charset="0"/>
                <a:cs typeface="Times New Roman" pitchFamily="18" charset="0"/>
              </a:rPr>
              <a:t>: адам</a:t>
            </a:r>
            <a:r>
              <a:rPr lang="ru-RU" sz="6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400" i="1" dirty="0" err="1" smtClean="0">
                <a:latin typeface="Times New Roman" pitchFamily="18" charset="0"/>
                <a:cs typeface="Times New Roman" pitchFamily="18" charset="0"/>
              </a:rPr>
              <a:t>еңбегін жеңілдететін машинамен</a:t>
            </a:r>
            <a:r>
              <a:rPr lang="ru-RU" sz="6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400" i="1" dirty="0" err="1" smtClean="0">
                <a:latin typeface="Times New Roman" pitchFamily="18" charset="0"/>
                <a:cs typeface="Times New Roman" pitchFamily="18" charset="0"/>
              </a:rPr>
              <a:t>таныстыруды</a:t>
            </a:r>
            <a:r>
              <a:rPr lang="ru-RU" sz="6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400" i="1" dirty="0" err="1" smtClean="0">
                <a:latin typeface="Times New Roman" pitchFamily="18" charset="0"/>
                <a:cs typeface="Times New Roman" pitchFamily="18" charset="0"/>
              </a:rPr>
              <a:t>жалғастырып, қоршаған </a:t>
            </a:r>
            <a:r>
              <a:rPr lang="ru-RU" sz="6400" i="1" dirty="0" smtClean="0">
                <a:latin typeface="Times New Roman" pitchFamily="18" charset="0"/>
                <a:cs typeface="Times New Roman" pitchFamily="18" charset="0"/>
              </a:rPr>
              <a:t>орта </a:t>
            </a:r>
            <a:r>
              <a:rPr lang="ru-RU" sz="6400" i="1" dirty="0" err="1" smtClean="0">
                <a:latin typeface="Times New Roman" pitchFamily="18" charset="0"/>
                <a:cs typeface="Times New Roman" pitchFamily="18" charset="0"/>
              </a:rPr>
              <a:t>білімдерін</a:t>
            </a:r>
            <a:r>
              <a:rPr lang="ru-RU" sz="6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400" i="1" dirty="0" err="1" smtClean="0">
                <a:latin typeface="Times New Roman" pitchFamily="18" charset="0"/>
                <a:cs typeface="Times New Roman" pitchFamily="18" charset="0"/>
              </a:rPr>
              <a:t>толықтыру</a:t>
            </a:r>
            <a:r>
              <a:rPr lang="ru-RU" sz="6400" i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ctr">
              <a:buNone/>
            </a:pPr>
            <a:r>
              <a:rPr lang="ru-RU" sz="6400" i="1" dirty="0" err="1" smtClean="0">
                <a:latin typeface="Times New Roman" pitchFamily="18" charset="0"/>
                <a:cs typeface="Times New Roman" pitchFamily="18" charset="0"/>
              </a:rPr>
              <a:t>Т</a:t>
            </a:r>
            <a:r>
              <a:rPr lang="ru-RU" sz="6400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апсырма</a:t>
            </a:r>
            <a:r>
              <a:rPr lang="ru-RU" sz="64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6400" i="1" dirty="0" smtClean="0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6400" i="1" dirty="0" err="1" smtClean="0">
                <a:latin typeface="Times New Roman" pitchFamily="18" charset="0"/>
                <a:cs typeface="Times New Roman" pitchFamily="18" charset="0"/>
              </a:rPr>
              <a:t>Ауланы</a:t>
            </a:r>
            <a:r>
              <a:rPr lang="ru-RU" sz="6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400" i="1" dirty="0" err="1" smtClean="0">
                <a:latin typeface="Times New Roman" pitchFamily="18" charset="0"/>
                <a:cs typeface="Times New Roman" pitchFamily="18" charset="0"/>
              </a:rPr>
              <a:t>тазалаушының еңбегін қалай жеңлдетсем» деген</a:t>
            </a:r>
            <a:r>
              <a:rPr lang="ru-RU" sz="6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400" i="1" dirty="0" err="1" smtClean="0">
                <a:latin typeface="Times New Roman" pitchFamily="18" charset="0"/>
                <a:cs typeface="Times New Roman" pitchFamily="18" charset="0"/>
              </a:rPr>
              <a:t>тақырыпқа шағын әңгіме құрастыру.</a:t>
            </a:r>
            <a:endParaRPr lang="ru-RU" sz="6400" i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sz="6400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Сұрақтар:</a:t>
            </a:r>
            <a:endParaRPr lang="ru-RU" sz="6400" i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sz="6400" i="1" dirty="0" smtClean="0">
                <a:latin typeface="Times New Roman" pitchFamily="18" charset="0"/>
                <a:cs typeface="Times New Roman" pitchFamily="18" charset="0"/>
              </a:rPr>
              <a:t>1.   </a:t>
            </a:r>
            <a:r>
              <a:rPr lang="ru-RU" sz="6400" i="1" dirty="0" err="1" smtClean="0">
                <a:latin typeface="Times New Roman" pitchFamily="18" charset="0"/>
                <a:cs typeface="Times New Roman" pitchFamily="18" charset="0"/>
              </a:rPr>
              <a:t>Бұл машинаның аты</a:t>
            </a:r>
            <a:r>
              <a:rPr lang="ru-RU" sz="6400" i="1" dirty="0" smtClean="0">
                <a:latin typeface="Times New Roman" pitchFamily="18" charset="0"/>
                <a:cs typeface="Times New Roman" pitchFamily="18" charset="0"/>
              </a:rPr>
              <a:t>  </a:t>
            </a:r>
            <a:r>
              <a:rPr lang="ru-RU" sz="6400" i="1" dirty="0" err="1" smtClean="0">
                <a:latin typeface="Times New Roman" pitchFamily="18" charset="0"/>
                <a:cs typeface="Times New Roman" pitchFamily="18" charset="0"/>
              </a:rPr>
              <a:t>қалай?</a:t>
            </a:r>
            <a:endParaRPr lang="ru-RU" sz="6400" i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sz="6400" i="1" dirty="0" smtClean="0">
                <a:latin typeface="Times New Roman" pitchFamily="18" charset="0"/>
                <a:cs typeface="Times New Roman" pitchFamily="18" charset="0"/>
              </a:rPr>
              <a:t>2.   </a:t>
            </a:r>
            <a:r>
              <a:rPr lang="ru-RU" sz="6400" i="1" dirty="0" err="1" smtClean="0">
                <a:latin typeface="Times New Roman" pitchFamily="18" charset="0"/>
                <a:cs typeface="Times New Roman" pitchFamily="18" charset="0"/>
              </a:rPr>
              <a:t>Ол</a:t>
            </a:r>
            <a:r>
              <a:rPr lang="ru-RU" sz="6400" i="1" dirty="0" smtClean="0">
                <a:latin typeface="Times New Roman" pitchFamily="18" charset="0"/>
                <a:cs typeface="Times New Roman" pitchFamily="18" charset="0"/>
              </a:rPr>
              <a:t> не </a:t>
            </a:r>
            <a:r>
              <a:rPr lang="ru-RU" sz="6400" i="1" dirty="0" err="1" smtClean="0">
                <a:latin typeface="Times New Roman" pitchFamily="18" charset="0"/>
                <a:cs typeface="Times New Roman" pitchFamily="18" charset="0"/>
              </a:rPr>
              <a:t>істейді</a:t>
            </a:r>
            <a:r>
              <a:rPr lang="ru-RU" sz="6400" i="1" dirty="0" smtClean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 algn="ctr">
              <a:buNone/>
            </a:pPr>
            <a:r>
              <a:rPr lang="ru-RU" sz="6400" i="1" dirty="0" smtClean="0">
                <a:latin typeface="Times New Roman" pitchFamily="18" charset="0"/>
                <a:cs typeface="Times New Roman" pitchFamily="18" charset="0"/>
              </a:rPr>
              <a:t>3.   </a:t>
            </a:r>
            <a:r>
              <a:rPr lang="ru-RU" sz="6400" i="1" dirty="0" err="1" smtClean="0">
                <a:latin typeface="Times New Roman" pitchFamily="18" charset="0"/>
                <a:cs typeface="Times New Roman" pitchFamily="18" charset="0"/>
              </a:rPr>
              <a:t>Ол</a:t>
            </a:r>
            <a:r>
              <a:rPr lang="ru-RU" sz="6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400" i="1" dirty="0" err="1" smtClean="0">
                <a:latin typeface="Times New Roman" pitchFamily="18" charset="0"/>
                <a:cs typeface="Times New Roman" pitchFamily="18" charset="0"/>
              </a:rPr>
              <a:t>қарды қалай жинайды</a:t>
            </a:r>
            <a:r>
              <a:rPr lang="ru-RU" sz="6400" i="1" dirty="0" smtClean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 algn="ctr">
              <a:buNone/>
            </a:pPr>
            <a:r>
              <a:rPr lang="ru-RU" sz="6400" i="1" dirty="0" smtClean="0">
                <a:latin typeface="Times New Roman" pitchFamily="18" charset="0"/>
                <a:cs typeface="Times New Roman" pitchFamily="18" charset="0"/>
              </a:rPr>
              <a:t>4.   </a:t>
            </a:r>
            <a:r>
              <a:rPr lang="ru-RU" sz="6400" i="1" dirty="0" err="1" smtClean="0">
                <a:latin typeface="Times New Roman" pitchFamily="18" charset="0"/>
                <a:cs typeface="Times New Roman" pitchFamily="18" charset="0"/>
              </a:rPr>
              <a:t>Балалар</a:t>
            </a:r>
            <a:r>
              <a:rPr lang="ru-RU" sz="6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400" i="1" dirty="0" err="1" smtClean="0">
                <a:latin typeface="Times New Roman" pitchFamily="18" charset="0"/>
                <a:cs typeface="Times New Roman" pitchFamily="18" charset="0"/>
              </a:rPr>
              <a:t>сендер</a:t>
            </a:r>
            <a:r>
              <a:rPr lang="ru-RU" sz="6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400" i="1" dirty="0" err="1" smtClean="0">
                <a:latin typeface="Times New Roman" pitchFamily="18" charset="0"/>
                <a:cs typeface="Times New Roman" pitchFamily="18" charset="0"/>
              </a:rPr>
              <a:t>адам</a:t>
            </a:r>
            <a:r>
              <a:rPr lang="ru-RU" sz="6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400" i="1" dirty="0" err="1" smtClean="0">
                <a:latin typeface="Times New Roman" pitchFamily="18" charset="0"/>
                <a:cs typeface="Times New Roman" pitchFamily="18" charset="0"/>
              </a:rPr>
              <a:t>еңбегін жеңілдететін тағы қандай машиналарды</a:t>
            </a:r>
            <a:r>
              <a:rPr lang="ru-RU" sz="6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400" i="1" dirty="0" err="1" smtClean="0">
                <a:latin typeface="Times New Roman" pitchFamily="18" charset="0"/>
                <a:cs typeface="Times New Roman" pitchFamily="18" charset="0"/>
              </a:rPr>
              <a:t>білесіңдер?</a:t>
            </a:r>
            <a:endParaRPr lang="ru-RU" sz="6400" i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sz="6400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Көркем сөз:</a:t>
            </a:r>
            <a:endParaRPr lang="ru-RU" sz="6400" i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sz="6400" i="1" dirty="0" err="1" smtClean="0">
                <a:latin typeface="Times New Roman" pitchFamily="18" charset="0"/>
                <a:cs typeface="Times New Roman" pitchFamily="18" charset="0"/>
              </a:rPr>
              <a:t>Кәне, кімнің бойы</a:t>
            </a:r>
            <a:r>
              <a:rPr lang="ru-RU" sz="6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400" i="1" dirty="0" err="1" smtClean="0">
                <a:latin typeface="Times New Roman" pitchFamily="18" charset="0"/>
                <a:cs typeface="Times New Roman" pitchFamily="18" charset="0"/>
              </a:rPr>
              <a:t>ұзын,</a:t>
            </a:r>
            <a:endParaRPr lang="ru-RU" sz="6400" i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sz="6400" i="1" dirty="0" smtClean="0">
                <a:latin typeface="Times New Roman" pitchFamily="18" charset="0"/>
                <a:cs typeface="Times New Roman" pitchFamily="18" charset="0"/>
              </a:rPr>
              <a:t>Паровозы </a:t>
            </a:r>
            <a:r>
              <a:rPr lang="ru-RU" sz="6400" i="1" dirty="0" err="1" smtClean="0">
                <a:latin typeface="Times New Roman" pitchFamily="18" charset="0"/>
                <a:cs typeface="Times New Roman" pitchFamily="18" charset="0"/>
              </a:rPr>
              <a:t>ол</a:t>
            </a:r>
            <a:r>
              <a:rPr lang="ru-RU" sz="6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400" i="1" dirty="0" err="1" smtClean="0">
                <a:latin typeface="Times New Roman" pitchFamily="18" charset="0"/>
                <a:cs typeface="Times New Roman" pitchFamily="18" charset="0"/>
              </a:rPr>
              <a:t>поездың</a:t>
            </a:r>
            <a:r>
              <a:rPr lang="ru-RU" sz="6400" i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ctr">
              <a:buNone/>
            </a:pPr>
            <a:r>
              <a:rPr lang="ru-RU" sz="6400" i="1" dirty="0" err="1" smtClean="0">
                <a:latin typeface="Times New Roman" pitchFamily="18" charset="0"/>
                <a:cs typeface="Times New Roman" pitchFamily="18" charset="0"/>
              </a:rPr>
              <a:t>Қатар-қатар тұратың</a:t>
            </a:r>
            <a:endParaRPr lang="ru-RU" sz="6400" i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sz="6400" i="1" dirty="0" err="1" smtClean="0">
                <a:latin typeface="Times New Roman" pitchFamily="18" charset="0"/>
                <a:cs typeface="Times New Roman" pitchFamily="18" charset="0"/>
              </a:rPr>
              <a:t>Поезды</a:t>
            </a:r>
            <a:r>
              <a:rPr lang="ru-RU" sz="6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400" i="1" dirty="0" err="1" smtClean="0">
                <a:latin typeface="Times New Roman" pitchFamily="18" charset="0"/>
                <a:cs typeface="Times New Roman" pitchFamily="18" charset="0"/>
              </a:rPr>
              <a:t>біз</a:t>
            </a:r>
            <a:r>
              <a:rPr lang="ru-RU" sz="6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400" i="1" dirty="0" err="1" smtClean="0">
                <a:latin typeface="Times New Roman" pitchFamily="18" charset="0"/>
                <a:cs typeface="Times New Roman" pitchFamily="18" charset="0"/>
              </a:rPr>
              <a:t>құрайық.</a:t>
            </a:r>
            <a:endParaRPr lang="ru-RU" sz="6400" i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sz="6400" i="1" dirty="0" smtClean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 algn="ctr">
              <a:buNone/>
            </a:pPr>
            <a:r>
              <a:rPr lang="ru-RU" sz="6400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Қимылды ойын</a:t>
            </a:r>
            <a:r>
              <a:rPr lang="ru-RU" sz="64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 </a:t>
            </a:r>
            <a:r>
              <a:rPr lang="ru-RU" sz="6400" i="1" dirty="0" smtClean="0">
                <a:latin typeface="Times New Roman" pitchFamily="18" charset="0"/>
                <a:cs typeface="Times New Roman" pitchFamily="18" charset="0"/>
              </a:rPr>
              <a:t>      </a:t>
            </a:r>
            <a:r>
              <a:rPr lang="ru-RU" sz="6400" i="1" dirty="0" err="1" smtClean="0">
                <a:latin typeface="Times New Roman" pitchFamily="18" charset="0"/>
                <a:cs typeface="Times New Roman" pitchFamily="18" charset="0"/>
              </a:rPr>
              <a:t>«Аңшы </a:t>
            </a:r>
            <a:r>
              <a:rPr lang="ru-RU" sz="6400" i="1" dirty="0" smtClean="0">
                <a:latin typeface="Times New Roman" pitchFamily="18" charset="0"/>
                <a:cs typeface="Times New Roman" pitchFamily="18" charset="0"/>
              </a:rPr>
              <a:t>мен </a:t>
            </a:r>
            <a:r>
              <a:rPr lang="ru-RU" sz="6400" i="1" dirty="0" err="1" smtClean="0">
                <a:latin typeface="Times New Roman" pitchFamily="18" charset="0"/>
                <a:cs typeface="Times New Roman" pitchFamily="18" charset="0"/>
              </a:rPr>
              <a:t>коян</a:t>
            </a:r>
            <a:r>
              <a:rPr lang="ru-RU" sz="6400" i="1" dirty="0" smtClean="0">
                <a:latin typeface="Times New Roman" pitchFamily="18" charset="0"/>
                <a:cs typeface="Times New Roman" pitchFamily="18" charset="0"/>
              </a:rPr>
              <a:t>»</a:t>
            </a:r>
          </a:p>
          <a:p>
            <a:pPr algn="ctr">
              <a:buNone/>
            </a:pPr>
            <a:r>
              <a:rPr lang="ru-RU" sz="6400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Мақсаты</a:t>
            </a:r>
            <a:r>
              <a:rPr lang="ru-RU" sz="6400" i="1" dirty="0" err="1" smtClean="0">
                <a:latin typeface="Times New Roman" pitchFamily="18" charset="0"/>
                <a:cs typeface="Times New Roman" pitchFamily="18" charset="0"/>
              </a:rPr>
              <a:t>:нысаңаға  затты</a:t>
            </a:r>
            <a:r>
              <a:rPr lang="ru-RU" sz="6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400" i="1" dirty="0" err="1" smtClean="0">
                <a:latin typeface="Times New Roman" pitchFamily="18" charset="0"/>
                <a:cs typeface="Times New Roman" pitchFamily="18" charset="0"/>
              </a:rPr>
              <a:t>лақтырып тигізу</a:t>
            </a:r>
            <a:r>
              <a:rPr lang="ru-RU" sz="6400" i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6400" i="1" dirty="0" err="1" smtClean="0">
                <a:latin typeface="Times New Roman" pitchFamily="18" charset="0"/>
                <a:cs typeface="Times New Roman" pitchFamily="18" charset="0"/>
              </a:rPr>
              <a:t>жугіру,өрмелеп жоғары шыға білу</a:t>
            </a:r>
            <a:r>
              <a:rPr lang="ru-RU" sz="6400" i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ctr">
              <a:buNone/>
            </a:pPr>
            <a:r>
              <a:rPr lang="ru-RU" sz="6400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Еңбек:</a:t>
            </a:r>
            <a:r>
              <a:rPr lang="ru-RU" sz="6400" i="1" dirty="0" err="1" smtClean="0">
                <a:latin typeface="Times New Roman" pitchFamily="18" charset="0"/>
                <a:cs typeface="Times New Roman" pitchFamily="18" charset="0"/>
              </a:rPr>
              <a:t>гүлзарға,ыдысқа түрлі-түсті мұзды қатырып қою.</a:t>
            </a:r>
            <a:endParaRPr lang="ru-RU" sz="6400" i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sz="6400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Мақсаты:</a:t>
            </a:r>
            <a:r>
              <a:rPr lang="ru-RU" sz="6400" i="1" dirty="0" err="1" smtClean="0">
                <a:latin typeface="Times New Roman" pitchFamily="18" charset="0"/>
                <a:cs typeface="Times New Roman" pitchFamily="18" charset="0"/>
              </a:rPr>
              <a:t>балалардың эстетикалық танымдарын</a:t>
            </a:r>
            <a:r>
              <a:rPr lang="ru-RU" sz="6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400" i="1" dirty="0" err="1" smtClean="0">
                <a:latin typeface="Times New Roman" pitchFamily="18" charset="0"/>
                <a:cs typeface="Times New Roman" pitchFamily="18" charset="0"/>
              </a:rPr>
              <a:t>арттыру.Айналаны</a:t>
            </a:r>
            <a:r>
              <a:rPr lang="ru-RU" sz="6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400" i="1" dirty="0" err="1" smtClean="0">
                <a:latin typeface="Times New Roman" pitchFamily="18" charset="0"/>
                <a:cs typeface="Times New Roman" pitchFamily="18" charset="0"/>
              </a:rPr>
              <a:t>әсем етіп</a:t>
            </a:r>
            <a:r>
              <a:rPr lang="ru-RU" sz="6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400" i="1" dirty="0" err="1" smtClean="0">
                <a:latin typeface="Times New Roman" pitchFamily="18" charset="0"/>
                <a:cs typeface="Times New Roman" pitchFamily="18" charset="0"/>
              </a:rPr>
              <a:t>көріктендіру.</a:t>
            </a:r>
            <a:endParaRPr lang="ru-RU" sz="6400" i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sz="6400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Жеке</a:t>
            </a:r>
            <a:r>
              <a:rPr lang="ru-RU" sz="64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400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жұмыс: </a:t>
            </a:r>
            <a:r>
              <a:rPr lang="ru-RU" sz="6400" i="1" dirty="0" err="1" smtClean="0">
                <a:latin typeface="Times New Roman" pitchFamily="18" charset="0"/>
                <a:cs typeface="Times New Roman" pitchFamily="18" charset="0"/>
              </a:rPr>
              <a:t>шанғы </a:t>
            </a:r>
            <a:r>
              <a:rPr lang="ru-RU" sz="6400" i="1" dirty="0" smtClean="0">
                <a:latin typeface="Times New Roman" pitchFamily="18" charset="0"/>
                <a:cs typeface="Times New Roman" pitchFamily="18" charset="0"/>
              </a:rPr>
              <a:t>тебе </a:t>
            </a:r>
            <a:r>
              <a:rPr lang="ru-RU" sz="6400" i="1" dirty="0" err="1" smtClean="0">
                <a:latin typeface="Times New Roman" pitchFamily="18" charset="0"/>
                <a:cs typeface="Times New Roman" pitchFamily="18" charset="0"/>
              </a:rPr>
              <a:t>білуге</a:t>
            </a:r>
            <a:r>
              <a:rPr lang="ru-RU" sz="6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400" i="1" dirty="0" err="1" smtClean="0">
                <a:latin typeface="Times New Roman" pitchFamily="18" charset="0"/>
                <a:cs typeface="Times New Roman" pitchFamily="18" charset="0"/>
              </a:rPr>
              <a:t>үйрету</a:t>
            </a:r>
            <a:r>
              <a:rPr lang="ru-RU" sz="6400" i="1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6400" i="1" dirty="0" err="1" smtClean="0">
                <a:latin typeface="Times New Roman" pitchFamily="18" charset="0"/>
                <a:cs typeface="Times New Roman" pitchFamily="18" charset="0"/>
              </a:rPr>
              <a:t>Шанғы жолымен</a:t>
            </a:r>
            <a:r>
              <a:rPr lang="ru-RU" sz="6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400" i="1" dirty="0" err="1" smtClean="0">
                <a:latin typeface="Times New Roman" pitchFamily="18" charset="0"/>
                <a:cs typeface="Times New Roman" pitchFamily="18" charset="0"/>
              </a:rPr>
              <a:t>сырғанай отырып</a:t>
            </a:r>
            <a:r>
              <a:rPr lang="ru-RU" sz="6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400" i="1" dirty="0" err="1" smtClean="0">
                <a:latin typeface="Times New Roman" pitchFamily="18" charset="0"/>
                <a:cs typeface="Times New Roman" pitchFamily="18" charset="0"/>
              </a:rPr>
              <a:t>жүру</a:t>
            </a:r>
            <a:r>
              <a:rPr lang="ru-RU" sz="6400" i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ctr">
              <a:buNone/>
            </a:pPr>
            <a:r>
              <a:rPr lang="ru-RU" sz="6400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Жорамал</a:t>
            </a:r>
            <a:r>
              <a:rPr lang="ru-RU" sz="6400" i="1" dirty="0" err="1" smtClean="0">
                <a:latin typeface="Times New Roman" pitchFamily="18" charset="0"/>
                <a:cs typeface="Times New Roman" pitchFamily="18" charset="0"/>
              </a:rPr>
              <a:t>:Қыс қарлы болса-Жаз</a:t>
            </a:r>
            <a:r>
              <a:rPr lang="ru-RU" sz="6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400" i="1" dirty="0" err="1" smtClean="0">
                <a:latin typeface="Times New Roman" pitchFamily="18" charset="0"/>
                <a:cs typeface="Times New Roman" pitchFamily="18" charset="0"/>
              </a:rPr>
              <a:t>жаңбырлы болады</a:t>
            </a:r>
            <a:r>
              <a:rPr lang="ru-RU" sz="6400" i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ctr">
              <a:buNone/>
            </a:pPr>
            <a:r>
              <a:rPr lang="ru-RU" sz="6400" i="1" dirty="0" smtClean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>
              <a:buNone/>
            </a:pPr>
            <a:r>
              <a:rPr lang="ru-RU" sz="6400" dirty="0" smtClean="0"/>
              <a:t> </a:t>
            </a:r>
          </a:p>
          <a:p>
            <a:endParaRPr lang="ru-RU" sz="6400" dirty="0"/>
          </a:p>
        </p:txBody>
      </p:sp>
      <p:pic>
        <p:nvPicPr>
          <p:cNvPr id="5" name="Picture 2" descr="http://s15.rimg.info/6d65f851c144830e03e1f6750834deaf.gif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 bwMode="auto">
          <a:xfrm>
            <a:off x="5442563" y="2643182"/>
            <a:ext cx="3501427" cy="2214578"/>
          </a:xfrm>
          <a:prstGeom prst="ellipse">
            <a:avLst/>
          </a:prstGeom>
          <a:noFill/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2594"/>
          </a:xfrm>
        </p:spPr>
        <p:txBody>
          <a:bodyPr>
            <a:normAutofit fontScale="90000"/>
          </a:bodyPr>
          <a:lstStyle/>
          <a:p>
            <a:r>
              <a:rPr lang="ru-RU" sz="2000" b="1" i="1" dirty="0" smtClean="0">
                <a:solidFill>
                  <a:srgbClr val="FF0000"/>
                </a:solidFill>
              </a:rPr>
              <a:t>№12 </a:t>
            </a:r>
            <a:r>
              <a:rPr lang="ru-RU" sz="2000" b="1" i="1" dirty="0" err="1" smtClean="0">
                <a:solidFill>
                  <a:srgbClr val="FF0000"/>
                </a:solidFill>
              </a:rPr>
              <a:t>Саябаққа саяхат</a:t>
            </a:r>
            <a:r>
              <a:rPr lang="ru-RU" sz="2000" b="1" i="1" dirty="0" smtClean="0">
                <a:solidFill>
                  <a:srgbClr val="FF0000"/>
                </a:solidFill>
              </a:rPr>
              <a:t>.</a:t>
            </a:r>
            <a:r>
              <a:rPr lang="ru-RU" sz="2000" i="1" dirty="0" smtClean="0">
                <a:solidFill>
                  <a:srgbClr val="FF0000"/>
                </a:solidFill>
              </a:rPr>
              <a:t/>
            </a:r>
            <a:br>
              <a:rPr lang="ru-RU" sz="2000" i="1" dirty="0" smtClean="0">
                <a:solidFill>
                  <a:srgbClr val="FF0000"/>
                </a:solidFill>
              </a:rPr>
            </a:br>
            <a:endParaRPr lang="ru-RU" sz="2000" i="1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28596" y="571480"/>
            <a:ext cx="7686700" cy="5554683"/>
          </a:xfrm>
        </p:spPr>
        <p:txBody>
          <a:bodyPr>
            <a:normAutofit fontScale="55000" lnSpcReduction="20000"/>
          </a:bodyPr>
          <a:lstStyle/>
          <a:p>
            <a:pPr algn="ctr">
              <a:buNone/>
            </a:pPr>
            <a:r>
              <a:rPr lang="ru-RU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Мақсаты: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қыстың 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нышаны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белгілері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туралы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балалардың білімін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анықтап, толықтыра түсу.Балалардың сөз құрамында:қыс,қар, мұз, аяз,қар қырш-қырш еттеді,жалтырайды,жылтылдайды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басқа қысқа байланысты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сөздер қолдану.Балаларды табиғаттың қамқоршысы,жанашыры етіп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тәрбиелеу.</a:t>
            </a:r>
            <a:endParaRPr lang="ru-RU" i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Тапсырма</a:t>
            </a:r>
            <a:r>
              <a:rPr lang="ru-RU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«Қыс кемпірдің бқзықтығы» атты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тақырыпта шағын әнгііме қүрастыру,қыстың жағымды,жағымсыз құбылыстары туралы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ctr">
              <a:buNone/>
            </a:pP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 algn="ctr">
              <a:buNone/>
            </a:pPr>
            <a:r>
              <a:rPr lang="ru-RU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Көркм сөз:</a:t>
            </a:r>
            <a:endParaRPr lang="ru-RU" i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Ақ қар жауды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 algn="ctr">
              <a:buNone/>
            </a:pP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Енді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аппақ жер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өңі</a:t>
            </a:r>
            <a:endParaRPr lang="ru-RU" i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Қардаң таулар</a:t>
            </a:r>
            <a:endParaRPr lang="ru-RU" i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Көлеңкесін көреді.</a:t>
            </a:r>
            <a:endParaRPr lang="ru-RU" i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 algn="ctr">
              <a:buNone/>
            </a:pPr>
            <a:r>
              <a:rPr lang="ru-RU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Қимылды ойын</a:t>
            </a:r>
            <a:r>
              <a:rPr lang="ru-RU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Біз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көңілді баламыз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»</a:t>
            </a:r>
          </a:p>
          <a:p>
            <a:pPr algn="ctr">
              <a:buNone/>
            </a:pPr>
            <a:r>
              <a:rPr lang="ru-RU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Мақсаты: 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тез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жүгіруге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жүгірген баланы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тез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ұстап алуға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 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жатықтыру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ctr">
              <a:buNone/>
            </a:pP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 algn="ctr">
              <a:buNone/>
            </a:pPr>
            <a:r>
              <a:rPr lang="ru-RU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Жеке</a:t>
            </a:r>
            <a:r>
              <a:rPr lang="ru-RU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жұмыс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:жүгіріп келіп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қарды алысқа лақтыруға жатықтыру.</a:t>
            </a:r>
            <a:endParaRPr lang="ru-RU" i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Кім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бәрінен алысқа лақтырса-сол жеңімпаз.</a:t>
            </a:r>
            <a:endParaRPr lang="ru-RU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>
              <a:buNone/>
            </a:pPr>
            <a:r>
              <a:rPr lang="ru-RU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Жұмбақтар:     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                              </a:t>
            </a:r>
            <a:r>
              <a:rPr lang="ru-RU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Мәтел:</a:t>
            </a:r>
            <a:endParaRPr lang="ru-RU" i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Қанаты жоқ ұшады,                      Қыстағы қар,жаздағы жаңбыр-</a:t>
            </a:r>
            <a:endParaRPr lang="ru-RU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Аяғы жоқ желеді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,                           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Жерге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жауған нұр.</a:t>
            </a:r>
            <a:endParaRPr lang="ru-RU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Аузы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жоқ ұлиды.</a:t>
            </a:r>
            <a:endParaRPr lang="ru-RU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                     (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боран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endParaRPr lang="ru-RU" dirty="0"/>
          </a:p>
        </p:txBody>
      </p:sp>
      <p:pic>
        <p:nvPicPr>
          <p:cNvPr id="5" name="Picture 2" descr="http://s15.rimg.info/6d65f851c144830e03e1f6750834deaf.gif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 bwMode="auto">
          <a:xfrm>
            <a:off x="5564586" y="4357694"/>
            <a:ext cx="3579414" cy="2263903"/>
          </a:xfrm>
          <a:prstGeom prst="ellipse">
            <a:avLst/>
          </a:prstGeom>
          <a:noFill/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№ 1</a:t>
            </a:r>
            <a:r>
              <a:rPr lang="en-US" sz="2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sz="2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Күн көзін бақылау.</a:t>
            </a:r>
            <a:r>
              <a:rPr lang="ru-RU" sz="20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2000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714348" y="1071546"/>
            <a:ext cx="7858180" cy="5054617"/>
          </a:xfrm>
        </p:spPr>
        <p:txBody>
          <a:bodyPr>
            <a:normAutofit fontScale="25000" lnSpcReduction="20000"/>
          </a:bodyPr>
          <a:lstStyle/>
          <a:p>
            <a:pPr>
              <a:buNone/>
            </a:pPr>
            <a:r>
              <a:rPr lang="ru-RU" b="1" dirty="0" smtClean="0"/>
              <a:t> </a:t>
            </a:r>
            <a:endParaRPr lang="ru-RU" dirty="0" smtClean="0"/>
          </a:p>
          <a:p>
            <a:pPr>
              <a:buNone/>
            </a:pPr>
            <a:endParaRPr lang="en-US" sz="4000" b="1" i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62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Мақсаты</a:t>
            </a:r>
            <a:r>
              <a:rPr lang="ru-RU" sz="6200" b="1" i="1" dirty="0" err="1" smtClean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ru-RU" sz="6200" i="1" dirty="0" err="1" smtClean="0">
                <a:latin typeface="Times New Roman" pitchFamily="18" charset="0"/>
                <a:cs typeface="Times New Roman" pitchFamily="18" charset="0"/>
              </a:rPr>
              <a:t> күннің көзін қыс мезгілімен</a:t>
            </a:r>
            <a:r>
              <a:rPr lang="ru-RU" sz="6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200" i="1" dirty="0" err="1" smtClean="0">
                <a:latin typeface="Times New Roman" pitchFamily="18" charset="0"/>
                <a:cs typeface="Times New Roman" pitchFamily="18" charset="0"/>
              </a:rPr>
              <a:t>(қыстың </a:t>
            </a:r>
            <a:r>
              <a:rPr lang="ru-RU" sz="6200" i="1" dirty="0" smtClean="0">
                <a:latin typeface="Times New Roman" pitchFamily="18" charset="0"/>
                <a:cs typeface="Times New Roman" pitchFamily="18" charset="0"/>
              </a:rPr>
              <a:t>басы, </a:t>
            </a:r>
            <a:r>
              <a:rPr lang="ru-RU" sz="6200" i="1" dirty="0" err="1" smtClean="0">
                <a:latin typeface="Times New Roman" pitchFamily="18" charset="0"/>
                <a:cs typeface="Times New Roman" pitchFamily="18" charset="0"/>
              </a:rPr>
              <a:t>ортасы,аяғымен </a:t>
            </a:r>
            <a:r>
              <a:rPr lang="ru-RU" sz="6200" i="1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6200" i="1" dirty="0" err="1" smtClean="0">
                <a:latin typeface="Times New Roman" pitchFamily="18" charset="0"/>
                <a:cs typeface="Times New Roman" pitchFamily="18" charset="0"/>
              </a:rPr>
              <a:t>байланыстырып</a:t>
            </a:r>
            <a:r>
              <a:rPr lang="ru-RU" sz="6200" i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6200" i="1" dirty="0" err="1" smtClean="0">
                <a:latin typeface="Times New Roman" pitchFamily="18" charset="0"/>
                <a:cs typeface="Times New Roman" pitchFamily="18" charset="0"/>
              </a:rPr>
              <a:t>балаларға барынша</a:t>
            </a:r>
            <a:r>
              <a:rPr lang="ru-RU" sz="6200" i="1" dirty="0" smtClean="0">
                <a:latin typeface="Times New Roman" pitchFamily="18" charset="0"/>
                <a:cs typeface="Times New Roman" pitchFamily="18" charset="0"/>
              </a:rPr>
              <a:t> мол </a:t>
            </a:r>
            <a:r>
              <a:rPr lang="ru-RU" sz="6200" i="1" dirty="0" err="1" smtClean="0">
                <a:latin typeface="Times New Roman" pitchFamily="18" charset="0"/>
                <a:cs typeface="Times New Roman" pitchFamily="18" charset="0"/>
              </a:rPr>
              <a:t>түсінік </a:t>
            </a:r>
            <a:r>
              <a:rPr lang="ru-RU" sz="6200" i="1" dirty="0" smtClean="0">
                <a:latin typeface="Times New Roman" pitchFamily="18" charset="0"/>
                <a:cs typeface="Times New Roman" pitchFamily="18" charset="0"/>
              </a:rPr>
              <a:t>беру.</a:t>
            </a:r>
            <a:r>
              <a:rPr lang="ru-RU" sz="6200" i="1" dirty="0" err="1" smtClean="0">
                <a:latin typeface="Times New Roman" pitchFamily="18" charset="0"/>
                <a:cs typeface="Times New Roman" pitchFamily="18" charset="0"/>
              </a:rPr>
              <a:t>Күн қысқарады-желтоқсанның </a:t>
            </a:r>
            <a:r>
              <a:rPr lang="ru-RU" sz="6200" i="1" dirty="0" smtClean="0">
                <a:latin typeface="Times New Roman" pitchFamily="18" charset="0"/>
                <a:cs typeface="Times New Roman" pitchFamily="18" charset="0"/>
              </a:rPr>
              <a:t>22-сі </a:t>
            </a:r>
            <a:r>
              <a:rPr lang="ru-RU" sz="6200" i="1" dirty="0" err="1" smtClean="0">
                <a:latin typeface="Times New Roman" pitchFamily="18" charset="0"/>
                <a:cs typeface="Times New Roman" pitchFamily="18" charset="0"/>
              </a:rPr>
              <a:t>ең қысқа күн</a:t>
            </a:r>
            <a:r>
              <a:rPr lang="ru-RU" sz="6200" i="1" dirty="0" smtClean="0">
                <a:latin typeface="Times New Roman" pitchFamily="18" charset="0"/>
                <a:cs typeface="Times New Roman" pitchFamily="18" charset="0"/>
              </a:rPr>
              <a:t>  </a:t>
            </a:r>
            <a:r>
              <a:rPr lang="ru-RU" sz="6200" i="1" dirty="0" err="1" smtClean="0">
                <a:latin typeface="Times New Roman" pitchFamily="18" charset="0"/>
                <a:cs typeface="Times New Roman" pitchFamily="18" charset="0"/>
              </a:rPr>
              <a:t>болып</a:t>
            </a:r>
            <a:r>
              <a:rPr lang="ru-RU" sz="6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200" i="1" dirty="0" err="1" smtClean="0">
                <a:latin typeface="Times New Roman" pitchFamily="18" charset="0"/>
                <a:cs typeface="Times New Roman" pitchFamily="18" charset="0"/>
              </a:rPr>
              <a:t>есептеледі</a:t>
            </a:r>
            <a:r>
              <a:rPr lang="ru-RU" sz="6200" i="1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6200" i="1" dirty="0" err="1" smtClean="0">
                <a:latin typeface="Times New Roman" pitchFamily="18" charset="0"/>
                <a:cs typeface="Times New Roman" pitchFamily="18" charset="0"/>
              </a:rPr>
              <a:t>Күннің көзі «ұясынан» сәл ғана көтеріліп, біраздан</a:t>
            </a:r>
            <a:r>
              <a:rPr lang="ru-RU" sz="6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200" i="1" dirty="0" err="1" smtClean="0">
                <a:latin typeface="Times New Roman" pitchFamily="18" charset="0"/>
                <a:cs typeface="Times New Roman" pitchFamily="18" charset="0"/>
              </a:rPr>
              <a:t>соң кешкі</a:t>
            </a:r>
            <a:r>
              <a:rPr lang="ru-RU" sz="6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200" i="1" dirty="0" err="1" smtClean="0">
                <a:latin typeface="Times New Roman" pitchFamily="18" charset="0"/>
                <a:cs typeface="Times New Roman" pitchFamily="18" charset="0"/>
              </a:rPr>
              <a:t>ұясына  барып</a:t>
            </a:r>
            <a:r>
              <a:rPr lang="ru-RU" sz="6200" i="1" dirty="0" smtClean="0">
                <a:latin typeface="Times New Roman" pitchFamily="18" charset="0"/>
                <a:cs typeface="Times New Roman" pitchFamily="18" charset="0"/>
              </a:rPr>
              <a:t>  </a:t>
            </a:r>
            <a:r>
              <a:rPr lang="ru-RU" sz="6200" i="1" dirty="0" err="1" smtClean="0">
                <a:latin typeface="Times New Roman" pitchFamily="18" charset="0"/>
                <a:cs typeface="Times New Roman" pitchFamily="18" charset="0"/>
              </a:rPr>
              <a:t>қонды.</a:t>
            </a:r>
            <a:endParaRPr lang="ru-RU" sz="6200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6200" i="1" dirty="0" err="1" smtClean="0">
                <a:latin typeface="Times New Roman" pitchFamily="18" charset="0"/>
                <a:cs typeface="Times New Roman" pitchFamily="18" charset="0"/>
              </a:rPr>
              <a:t>Күн қысқа әрі суық .Көлеңке ұзарды.</a:t>
            </a:r>
            <a:endParaRPr lang="ru-RU" sz="6200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6200" i="1" dirty="0" smtClean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>
              <a:buNone/>
            </a:pPr>
            <a:r>
              <a:rPr lang="ru-RU" sz="6200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Көркем сөз:</a:t>
            </a:r>
            <a:endParaRPr lang="ru-RU" sz="6200" i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6200" i="1" dirty="0" err="1" smtClean="0">
                <a:latin typeface="Times New Roman" pitchFamily="18" charset="0"/>
                <a:cs typeface="Times New Roman" pitchFamily="18" charset="0"/>
              </a:rPr>
              <a:t>Батар</a:t>
            </a:r>
            <a:r>
              <a:rPr lang="ru-RU" sz="6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200" i="1" dirty="0" err="1" smtClean="0">
                <a:latin typeface="Times New Roman" pitchFamily="18" charset="0"/>
                <a:cs typeface="Times New Roman" pitchFamily="18" charset="0"/>
              </a:rPr>
              <a:t>күннің атар</a:t>
            </a:r>
            <a:r>
              <a:rPr lang="ru-RU" sz="6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200" i="1" dirty="0" err="1" smtClean="0">
                <a:latin typeface="Times New Roman" pitchFamily="18" charset="0"/>
                <a:cs typeface="Times New Roman" pitchFamily="18" charset="0"/>
              </a:rPr>
              <a:t>таңы </a:t>
            </a:r>
            <a:r>
              <a:rPr lang="ru-RU" sz="6200" i="1" dirty="0" smtClean="0">
                <a:latin typeface="Times New Roman" pitchFamily="18" charset="0"/>
                <a:cs typeface="Times New Roman" pitchFamily="18" charset="0"/>
              </a:rPr>
              <a:t>бар.</a:t>
            </a:r>
          </a:p>
          <a:p>
            <a:pPr>
              <a:buNone/>
            </a:pPr>
            <a:r>
              <a:rPr lang="ru-RU" sz="6200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Қимылды ойын</a:t>
            </a:r>
            <a:r>
              <a:rPr lang="ru-RU" sz="6200" i="1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6200" i="1" dirty="0" err="1" smtClean="0">
                <a:latin typeface="Times New Roman" pitchFamily="18" charset="0"/>
                <a:cs typeface="Times New Roman" pitchFamily="18" charset="0"/>
              </a:rPr>
              <a:t>«Жұп болып</a:t>
            </a:r>
            <a:r>
              <a:rPr lang="ru-RU" sz="6200" i="1" dirty="0" smtClean="0">
                <a:latin typeface="Times New Roman" pitchFamily="18" charset="0"/>
                <a:cs typeface="Times New Roman" pitchFamily="18" charset="0"/>
              </a:rPr>
              <a:t> эстафета </a:t>
            </a:r>
            <a:r>
              <a:rPr lang="ru-RU" sz="6200" i="1" dirty="0" err="1" smtClean="0">
                <a:latin typeface="Times New Roman" pitchFamily="18" charset="0"/>
                <a:cs typeface="Times New Roman" pitchFamily="18" charset="0"/>
              </a:rPr>
              <a:t>ойының жүргіжу</a:t>
            </a:r>
            <a:r>
              <a:rPr lang="ru-RU" sz="6200" i="1" dirty="0" smtClean="0">
                <a:latin typeface="Times New Roman" pitchFamily="18" charset="0"/>
                <a:cs typeface="Times New Roman" pitchFamily="18" charset="0"/>
              </a:rPr>
              <a:t>»</a:t>
            </a:r>
          </a:p>
          <a:p>
            <a:pPr>
              <a:buNone/>
            </a:pPr>
            <a:r>
              <a:rPr lang="ru-RU" sz="6200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Мақсаты:</a:t>
            </a:r>
            <a:r>
              <a:rPr lang="ru-RU" sz="6200" i="1" dirty="0" err="1" smtClean="0">
                <a:latin typeface="Times New Roman" pitchFamily="18" charset="0"/>
                <a:cs typeface="Times New Roman" pitchFamily="18" charset="0"/>
              </a:rPr>
              <a:t> шанамен</a:t>
            </a:r>
            <a:r>
              <a:rPr lang="ru-RU" sz="6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200" i="1" dirty="0" err="1" smtClean="0">
                <a:latin typeface="Times New Roman" pitchFamily="18" charset="0"/>
                <a:cs typeface="Times New Roman" pitchFamily="18" charset="0"/>
              </a:rPr>
              <a:t>сырғанақ тебу.Балаларды</a:t>
            </a:r>
            <a:r>
              <a:rPr lang="ru-RU" sz="6200" i="1" dirty="0" smtClean="0">
                <a:latin typeface="Times New Roman" pitchFamily="18" charset="0"/>
                <a:cs typeface="Times New Roman" pitchFamily="18" charset="0"/>
              </a:rPr>
              <a:t> эстафета </a:t>
            </a:r>
            <a:r>
              <a:rPr lang="ru-RU" sz="6200" i="1" dirty="0" err="1" smtClean="0">
                <a:latin typeface="Times New Roman" pitchFamily="18" charset="0"/>
                <a:cs typeface="Times New Roman" pitchFamily="18" charset="0"/>
              </a:rPr>
              <a:t>бір-біріне</a:t>
            </a:r>
            <a:r>
              <a:rPr lang="ru-RU" sz="6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200" i="1" dirty="0" err="1" smtClean="0">
                <a:latin typeface="Times New Roman" pitchFamily="18" charset="0"/>
                <a:cs typeface="Times New Roman" pitchFamily="18" charset="0"/>
              </a:rPr>
              <a:t>беруге</a:t>
            </a:r>
            <a:r>
              <a:rPr lang="ru-RU" sz="6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200" i="1" dirty="0" err="1" smtClean="0">
                <a:latin typeface="Times New Roman" pitchFamily="18" charset="0"/>
                <a:cs typeface="Times New Roman" pitchFamily="18" charset="0"/>
              </a:rPr>
              <a:t>үйрету</a:t>
            </a:r>
            <a:r>
              <a:rPr lang="ru-RU" sz="6200" i="1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6200" i="1" dirty="0" err="1" smtClean="0">
                <a:latin typeface="Times New Roman" pitchFamily="18" charset="0"/>
                <a:cs typeface="Times New Roman" pitchFamily="18" charset="0"/>
              </a:rPr>
              <a:t>Жолдасы</a:t>
            </a:r>
            <a:r>
              <a:rPr lang="ru-RU" sz="6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200" i="1" dirty="0" err="1" smtClean="0">
                <a:latin typeface="Times New Roman" pitchFamily="18" charset="0"/>
                <a:cs typeface="Times New Roman" pitchFamily="18" charset="0"/>
              </a:rPr>
              <a:t>үшін жанашыр,жақсы жолдас</a:t>
            </a:r>
            <a:r>
              <a:rPr lang="ru-RU" sz="6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200" i="1" dirty="0" err="1" smtClean="0">
                <a:latin typeface="Times New Roman" pitchFamily="18" charset="0"/>
                <a:cs typeface="Times New Roman" pitchFamily="18" charset="0"/>
              </a:rPr>
              <a:t>болуға  тәрбиелеу.</a:t>
            </a:r>
            <a:endParaRPr lang="ru-RU" sz="6200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6200" i="1" dirty="0" smtClean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>
              <a:buNone/>
            </a:pPr>
            <a:r>
              <a:rPr lang="ru-RU" sz="6200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Еңбек:</a:t>
            </a:r>
            <a:r>
              <a:rPr lang="ru-RU" sz="6200" i="1" dirty="0" err="1" smtClean="0">
                <a:latin typeface="Times New Roman" pitchFamily="18" charset="0"/>
                <a:cs typeface="Times New Roman" pitchFamily="18" charset="0"/>
              </a:rPr>
              <a:t> Аққала жасау</a:t>
            </a:r>
            <a:r>
              <a:rPr lang="ru-RU" sz="6200" i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r>
              <a:rPr lang="ru-RU" sz="6200" i="1" dirty="0" smtClean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>
              <a:buNone/>
            </a:pPr>
            <a:r>
              <a:rPr lang="ru-RU" sz="6200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Мақсаты:</a:t>
            </a:r>
            <a:r>
              <a:rPr lang="ru-RU" sz="6200" i="1" dirty="0" err="1" smtClean="0">
                <a:latin typeface="Times New Roman" pitchFamily="18" charset="0"/>
                <a:cs typeface="Times New Roman" pitchFamily="18" charset="0"/>
              </a:rPr>
              <a:t> қармен жұмыс істеуге</a:t>
            </a:r>
            <a:r>
              <a:rPr lang="ru-RU" sz="6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200" i="1" dirty="0" err="1" smtClean="0">
                <a:latin typeface="Times New Roman" pitchFamily="18" charset="0"/>
                <a:cs typeface="Times New Roman" pitchFamily="18" charset="0"/>
              </a:rPr>
              <a:t>үйрету.</a:t>
            </a:r>
            <a:endParaRPr lang="ru-RU" sz="6200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6200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Жеке</a:t>
            </a:r>
            <a:r>
              <a:rPr lang="ru-RU" sz="62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200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жұмыс: </a:t>
            </a:r>
            <a:r>
              <a:rPr lang="ru-RU" sz="6200" i="1" dirty="0" err="1" smtClean="0">
                <a:latin typeface="Times New Roman" pitchFamily="18" charset="0"/>
                <a:cs typeface="Times New Roman" pitchFamily="18" charset="0"/>
              </a:rPr>
              <a:t>өз қиялдарымен әнгіме-салаттарды құрату.</a:t>
            </a:r>
            <a:endParaRPr lang="ru-RU" sz="6200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6200" i="1" dirty="0" smtClean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>
              <a:buNone/>
            </a:pPr>
            <a:r>
              <a:rPr lang="ru-RU" sz="6200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Жұмбақ</a:t>
            </a:r>
            <a:r>
              <a:rPr lang="ru-RU" sz="62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;      </a:t>
            </a:r>
            <a:r>
              <a:rPr lang="ru-RU" sz="6200" i="1" dirty="0" smtClean="0">
                <a:latin typeface="Times New Roman" pitchFamily="18" charset="0"/>
                <a:cs typeface="Times New Roman" pitchFamily="18" charset="0"/>
              </a:rPr>
              <a:t>                                                      </a:t>
            </a:r>
            <a:r>
              <a:rPr lang="ru-RU" sz="62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200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Мақал:</a:t>
            </a:r>
            <a:endParaRPr lang="ru-RU" sz="6200" i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6200" i="1" dirty="0" err="1" smtClean="0">
                <a:latin typeface="Times New Roman" pitchFamily="18" charset="0"/>
                <a:cs typeface="Times New Roman" pitchFamily="18" charset="0"/>
              </a:rPr>
              <a:t>Таңмен көзін ашады</a:t>
            </a:r>
            <a:r>
              <a:rPr lang="ru-RU" sz="6200" i="1" dirty="0" smtClean="0">
                <a:latin typeface="Times New Roman" pitchFamily="18" charset="0"/>
                <a:cs typeface="Times New Roman" pitchFamily="18" charset="0"/>
              </a:rPr>
              <a:t>,                                        </a:t>
            </a:r>
            <a:r>
              <a:rPr lang="ru-RU" sz="6200" i="1" dirty="0" err="1" smtClean="0">
                <a:latin typeface="Times New Roman" pitchFamily="18" charset="0"/>
                <a:cs typeface="Times New Roman" pitchFamily="18" charset="0"/>
              </a:rPr>
              <a:t>Мезгіл</a:t>
            </a:r>
            <a:r>
              <a:rPr lang="ru-RU" sz="6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200" i="1" dirty="0" err="1" smtClean="0">
                <a:latin typeface="Times New Roman" pitchFamily="18" charset="0"/>
                <a:cs typeface="Times New Roman" pitchFamily="18" charset="0"/>
              </a:rPr>
              <a:t>жетсе</a:t>
            </a:r>
            <a:r>
              <a:rPr lang="ru-RU" sz="6200" i="1" dirty="0" smtClean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>
              <a:buNone/>
            </a:pPr>
            <a:r>
              <a:rPr lang="ru-RU" sz="6200" i="1" dirty="0" err="1" smtClean="0">
                <a:latin typeface="Times New Roman" pitchFamily="18" charset="0"/>
                <a:cs typeface="Times New Roman" pitchFamily="18" charset="0"/>
              </a:rPr>
              <a:t>Әлемге нұрын шашады</a:t>
            </a:r>
            <a:r>
              <a:rPr lang="ru-RU" sz="6200" i="1" dirty="0" smtClean="0">
                <a:latin typeface="Times New Roman" pitchFamily="18" charset="0"/>
                <a:cs typeface="Times New Roman" pitchFamily="18" charset="0"/>
              </a:rPr>
              <a:t>.                                   </a:t>
            </a:r>
            <a:r>
              <a:rPr lang="ru-RU" sz="6200" i="1" dirty="0" err="1" smtClean="0">
                <a:latin typeface="Times New Roman" pitchFamily="18" charset="0"/>
                <a:cs typeface="Times New Roman" pitchFamily="18" charset="0"/>
              </a:rPr>
              <a:t>Мұз </a:t>
            </a:r>
            <a:r>
              <a:rPr lang="ru-RU" sz="6200" i="1" dirty="0" smtClean="0">
                <a:latin typeface="Times New Roman" pitchFamily="18" charset="0"/>
                <a:cs typeface="Times New Roman" pitchFamily="18" charset="0"/>
              </a:rPr>
              <a:t>да </a:t>
            </a:r>
            <a:r>
              <a:rPr lang="ru-RU" sz="6200" i="1" dirty="0" err="1" smtClean="0">
                <a:latin typeface="Times New Roman" pitchFamily="18" charset="0"/>
                <a:cs typeface="Times New Roman" pitchFamily="18" charset="0"/>
              </a:rPr>
              <a:t>ерір</a:t>
            </a:r>
            <a:r>
              <a:rPr lang="ru-RU" sz="6200" i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r>
              <a:rPr lang="ru-RU" sz="6200" i="1" dirty="0" smtClean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>
              <a:buNone/>
            </a:pPr>
            <a:r>
              <a:rPr lang="ru-RU" sz="4000" i="1" dirty="0" smtClean="0">
                <a:latin typeface="Times New Roman" pitchFamily="18" charset="0"/>
                <a:cs typeface="Times New Roman" pitchFamily="18" charset="0"/>
              </a:rPr>
              <a:t>  </a:t>
            </a:r>
            <a:r>
              <a:rPr lang="ru-RU" sz="4000" b="1" i="1" dirty="0" smtClean="0">
                <a:latin typeface="Times New Roman" pitchFamily="18" charset="0"/>
                <a:cs typeface="Times New Roman" pitchFamily="18" charset="0"/>
              </a:rPr>
              <a:t> </a:t>
            </a:r>
            <a:endParaRPr lang="ru-RU" sz="4000" i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3400" i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Picture 2" descr="http://s15.rimg.info/6d65f851c144830e03e1f6750834deaf.gif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 bwMode="auto">
          <a:xfrm>
            <a:off x="5329613" y="3786190"/>
            <a:ext cx="3614377" cy="2286016"/>
          </a:xfrm>
          <a:prstGeom prst="ellipse">
            <a:avLst/>
          </a:prstGeom>
          <a:noFill/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№ 1</a:t>
            </a:r>
            <a:r>
              <a:rPr lang="en-US" sz="2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r>
              <a:rPr lang="ru-RU" sz="2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Ауа</a:t>
            </a:r>
            <a:r>
              <a:rPr lang="ru-RU" sz="2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райының жайсыз</a:t>
            </a:r>
            <a:r>
              <a:rPr lang="ru-RU" sz="2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жағдайын бақылау.</a:t>
            </a:r>
            <a:r>
              <a:rPr lang="ru-RU" sz="20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20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2000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785794"/>
            <a:ext cx="7686700" cy="5340369"/>
          </a:xfrm>
        </p:spPr>
        <p:txBody>
          <a:bodyPr>
            <a:normAutofit fontScale="55000" lnSpcReduction="20000"/>
          </a:bodyPr>
          <a:lstStyle/>
          <a:p>
            <a:pPr>
              <a:buNone/>
            </a:pPr>
            <a:r>
              <a:rPr lang="ru-RU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Мақсаты:</a:t>
            </a:r>
            <a:r>
              <a:rPr lang="ru-RU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 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Балаларға ауа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райының  жағдайын байқап, белгілеуді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 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ұсыну.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Қатты желге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 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назар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аудару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Қатты жел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әсіресе  ақпан айында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 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жиі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болады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>
              <a:buNone/>
            </a:pP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ұйтқыған  боран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мен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бұрқасын борандарда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қар бір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жердең бір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жерге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жөңікіліп жүреді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>
              <a:buNone/>
            </a:pPr>
            <a:r>
              <a:rPr lang="ru-RU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Көркем сөз:</a:t>
            </a:r>
            <a:endParaRPr lang="ru-RU" i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Қыстсың кенже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баласы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ақпанбысың,</a:t>
            </a:r>
            <a:endParaRPr lang="ru-RU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Аспан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астың ораған ақ ьқармысың.</a:t>
            </a:r>
            <a:endParaRPr lang="ru-RU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Алай-түлей бораның, язында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>
              <a:buNone/>
            </a:pP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Әппағым-ау 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аз –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аздан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шақтармысың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?!</a:t>
            </a:r>
          </a:p>
          <a:p>
            <a:pPr>
              <a:buNone/>
            </a:pP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>
              <a:buNone/>
            </a:pPr>
            <a:r>
              <a:rPr lang="ru-RU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Қимылды ойын</a:t>
            </a:r>
            <a:r>
              <a:rPr lang="ru-RU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«Үшінші артық»</a:t>
            </a:r>
            <a:endParaRPr lang="ru-RU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Мақсаты: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Шапшандыққа 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баулу.</a:t>
            </a:r>
          </a:p>
          <a:p>
            <a:pPr>
              <a:buNone/>
            </a:pP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>
              <a:buNone/>
            </a:pPr>
            <a:r>
              <a:rPr lang="ru-RU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Еңбек: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Ауланы қардан тазалау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Мақсаты: күректі пайдалана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білуге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үйрету.</a:t>
            </a:r>
            <a:endParaRPr lang="ru-RU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>
              <a:buNone/>
            </a:pPr>
            <a:r>
              <a:rPr lang="ru-RU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Қимылды ойын</a:t>
            </a:r>
            <a:r>
              <a:rPr lang="ru-RU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Денені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тік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ұстап, жатығуларды дұрыс білу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>
              <a:buNone/>
            </a:pPr>
            <a:r>
              <a:rPr lang="ru-RU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Жаңылпаштар:</a:t>
            </a:r>
            <a:endParaRPr lang="ru-RU" i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Қар аппақ, 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дала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аппақ-бәрі аппақ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....</a:t>
            </a:r>
          </a:p>
          <a:p>
            <a:pPr>
              <a:buNone/>
            </a:pP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Қыс қыспаса, қыс 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па?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Құс ұшпаса, құс 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па?</a:t>
            </a:r>
          </a:p>
          <a:p>
            <a:pPr>
              <a:buNone/>
            </a:pP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endParaRPr lang="ru-RU" i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Picture 2" descr="http://s15.rimg.info/6d65f851c144830e03e1f6750834deaf.gif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 bwMode="auto">
          <a:xfrm>
            <a:off x="5286380" y="2500306"/>
            <a:ext cx="3608089" cy="2282039"/>
          </a:xfrm>
          <a:prstGeom prst="ellipse">
            <a:avLst/>
          </a:prstGeom>
          <a:noFill/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№ 1</a:t>
            </a:r>
            <a:r>
              <a:rPr lang="en-US" sz="2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5</a:t>
            </a:r>
            <a:r>
              <a:rPr lang="ru-RU" sz="2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Саябаққа саяхат</a:t>
            </a:r>
            <a:r>
              <a:rPr lang="ru-RU" sz="2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20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2000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000108"/>
            <a:ext cx="7758138" cy="5126055"/>
          </a:xfrm>
        </p:spPr>
        <p:txBody>
          <a:bodyPr>
            <a:normAutofit fontScale="55000" lnSpcReduction="20000"/>
          </a:bodyPr>
          <a:lstStyle/>
          <a:p>
            <a:pPr>
              <a:buNone/>
            </a:pPr>
            <a:r>
              <a:rPr lang="ru-RU" dirty="0" smtClean="0"/>
              <a:t> </a:t>
            </a:r>
          </a:p>
          <a:p>
            <a:pPr>
              <a:buNone/>
            </a:pPr>
            <a:r>
              <a:rPr lang="ru-RU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Мақсаты: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балалардың қыс жөніндегі түсініктерін  толықтыра түсу.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Туған табиғатқа деген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балалардың сүіспеншілігін қалыптастырып,арттыру, оның ғажап сұлуғын балаларға сүйсіндіру.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Сұрақтар:</a:t>
            </a:r>
            <a:endParaRPr lang="ru-RU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Қазір жылдың қай мезгілі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Жердің беті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қандай?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Күн көзінің нұры қандай?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Жылуы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қандай, жылыта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5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Сендер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аязды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сезінесіндер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6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Бұрынан таныс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ағаштардың, құстардың атын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еске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алып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олар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туралы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сұхбат жүргізу.Саябақты аралап,оның гүлденгенін сүйсіне білу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r>
              <a:rPr lang="ru-RU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Көркем сөз:</a:t>
            </a:r>
            <a:endParaRPr lang="ru-RU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Күн мейрімін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төгеді,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Жазаламай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ешкімді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Сәулесімен өбеді, кәрі еменді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өскінді,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Жаз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құшағы шуақты, күн анамыз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сияқты.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Қимылды ойын</a:t>
            </a:r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«Суық аяз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»</a:t>
            </a:r>
          </a:p>
          <a:p>
            <a:pPr>
              <a:buNone/>
            </a:pPr>
            <a:r>
              <a:rPr lang="ru-RU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Мақсаты: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тез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жүгіруге жүгірген баланы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ұстап алуға жаттықтыру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r>
              <a:rPr lang="ru-RU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Жеке</a:t>
            </a:r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жұмыс: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алға қойылған тосқауылдардан екі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аяқпен бірдей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секіріп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өте білу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(айналадағы жатқан заттарды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да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пайдалануға болады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endParaRPr lang="ru-RU" dirty="0"/>
          </a:p>
        </p:txBody>
      </p:sp>
      <p:pic>
        <p:nvPicPr>
          <p:cNvPr id="5" name="Picture 2" descr="http://s15.rimg.info/6d65f851c144830e03e1f6750834deaf.gif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 bwMode="auto">
          <a:xfrm>
            <a:off x="5143504" y="3714752"/>
            <a:ext cx="3833987" cy="2424915"/>
          </a:xfrm>
          <a:prstGeom prst="ellipse">
            <a:avLst/>
          </a:prstGeom>
          <a:noFill/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№ 1</a:t>
            </a:r>
            <a:r>
              <a:rPr lang="en-US" sz="2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6</a:t>
            </a:r>
            <a:r>
              <a:rPr lang="ru-RU" sz="2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Қыстың негізгі</a:t>
            </a:r>
            <a:r>
              <a:rPr lang="ru-RU" sz="2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белгілерін</a:t>
            </a:r>
            <a:r>
              <a:rPr lang="ru-RU" sz="2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бақылау.</a:t>
            </a:r>
            <a:endParaRPr lang="ru-RU" sz="2000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71472" y="1214422"/>
            <a:ext cx="7858180" cy="5286412"/>
          </a:xfrm>
        </p:spPr>
        <p:txBody>
          <a:bodyPr>
            <a:normAutofit fontScale="62500" lnSpcReduction="20000"/>
          </a:bodyPr>
          <a:lstStyle/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i="1" dirty="0" smtClean="0">
                <a:solidFill>
                  <a:srgbClr val="FF0000"/>
                </a:solidFill>
              </a:rPr>
              <a:t> </a:t>
            </a:r>
            <a:r>
              <a:rPr lang="ru-RU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Мақсаты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: балаларды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қыстың белгілерін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ажырата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білуге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үйрету..</a:t>
            </a:r>
            <a:endParaRPr lang="ru-RU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Көркем сөз:</a:t>
            </a:r>
            <a:endParaRPr lang="ru-RU" i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>
              <a:buNone/>
            </a:pP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Аппақ, аппақ ақшақар</a:t>
            </a:r>
            <a:endParaRPr lang="ru-RU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Бірін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ұстап алайын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...</a:t>
            </a:r>
          </a:p>
          <a:p>
            <a:pPr>
              <a:buNone/>
            </a:pP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Ұстадым!</a:t>
            </a:r>
            <a:endParaRPr lang="ru-RU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Жоқ, ақша қар,</a:t>
            </a:r>
            <a:endParaRPr lang="ru-RU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Қайдан іздеп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табайын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>
              <a:buNone/>
            </a:pP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                                    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(Жақан Смаков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>
              <a:buNone/>
            </a:pPr>
            <a:r>
              <a:rPr lang="ru-RU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Қимылды ойын</a:t>
            </a:r>
            <a:r>
              <a:rPr lang="ru-RU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Аяз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»</a:t>
            </a:r>
          </a:p>
          <a:p>
            <a:pPr>
              <a:buNone/>
            </a:pPr>
            <a:r>
              <a:rPr lang="ru-RU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Мақсаты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тез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жүгіруге жаттықтыру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r>
              <a:rPr lang="ru-RU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Еңбек: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 үйдің ауласын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қардан тазартып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қою.</a:t>
            </a:r>
            <a:endParaRPr lang="ru-RU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Мақсаты: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 күрекпен жұмыс істеуге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үйретіп, еңбекке 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баулу.</a:t>
            </a:r>
          </a:p>
          <a:p>
            <a:pPr>
              <a:buNone/>
            </a:pPr>
            <a:r>
              <a:rPr lang="ru-RU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Қимылды жаттығулар: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 мұзды жолмен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сырғанай білуге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жаттықтыру.</a:t>
            </a:r>
            <a:endParaRPr lang="ru-RU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Жорамал</a:t>
            </a:r>
            <a:r>
              <a:rPr lang="ru-RU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>
              <a:buNone/>
            </a:pP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Түтін будақтап шықса, аяз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болады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r>
              <a:rPr lang="ru-RU" i="1" dirty="0" smtClean="0"/>
              <a:t> </a:t>
            </a:r>
          </a:p>
          <a:p>
            <a:pPr>
              <a:buNone/>
            </a:pPr>
            <a:endParaRPr lang="ru-RU" dirty="0"/>
          </a:p>
        </p:txBody>
      </p:sp>
      <p:pic>
        <p:nvPicPr>
          <p:cNvPr id="5" name="Picture 2" descr="http://s15.rimg.info/6d65f851c144830e03e1f6750834deaf.gif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 bwMode="auto">
          <a:xfrm>
            <a:off x="5572132" y="2172424"/>
            <a:ext cx="3086106" cy="1951896"/>
          </a:xfrm>
          <a:prstGeom prst="ellipse">
            <a:avLst/>
          </a:prstGeom>
          <a:noFill/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№ 1</a:t>
            </a:r>
            <a:r>
              <a:rPr lang="en-US" sz="2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7</a:t>
            </a:r>
            <a:r>
              <a:rPr lang="ru-RU" sz="2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Қала көшелерін бақылау</a:t>
            </a:r>
            <a:r>
              <a:rPr lang="ru-RU" sz="20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2000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28596" y="1142984"/>
            <a:ext cx="8143932" cy="4525963"/>
          </a:xfrm>
        </p:spPr>
        <p:txBody>
          <a:bodyPr>
            <a:normAutofit fontScale="25000" lnSpcReduction="20000"/>
          </a:bodyPr>
          <a:lstStyle/>
          <a:p>
            <a:pPr>
              <a:buNone/>
            </a:pPr>
            <a:r>
              <a:rPr lang="ru-RU" dirty="0" smtClean="0"/>
              <a:t> </a:t>
            </a:r>
          </a:p>
          <a:p>
            <a:pPr>
              <a:buNone/>
            </a:pPr>
            <a:r>
              <a:rPr lang="ru-RU" sz="5500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Мақсаты: </a:t>
            </a:r>
            <a:r>
              <a:rPr lang="ru-RU" sz="5500" i="1" dirty="0" err="1" smtClean="0">
                <a:latin typeface="Times New Roman" pitchFamily="18" charset="0"/>
                <a:cs typeface="Times New Roman" pitchFamily="18" charset="0"/>
              </a:rPr>
              <a:t>тәрбиеші көшеде тәртіп сақтау туралы</a:t>
            </a:r>
            <a:r>
              <a:rPr lang="ru-RU" sz="5500" i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5500" i="1" dirty="0" err="1" smtClean="0">
                <a:latin typeface="Times New Roman" pitchFamily="18" charset="0"/>
                <a:cs typeface="Times New Roman" pitchFamily="18" charset="0"/>
              </a:rPr>
              <a:t>жол</a:t>
            </a:r>
            <a:r>
              <a:rPr lang="ru-RU" sz="55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500" i="1" dirty="0" err="1" smtClean="0">
                <a:latin typeface="Times New Roman" pitchFamily="18" charset="0"/>
                <a:cs typeface="Times New Roman" pitchFamily="18" charset="0"/>
              </a:rPr>
              <a:t>жүру ережесі</a:t>
            </a:r>
            <a:r>
              <a:rPr lang="ru-RU" sz="55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500" i="1" dirty="0" err="1" smtClean="0">
                <a:latin typeface="Times New Roman" pitchFamily="18" charset="0"/>
                <a:cs typeface="Times New Roman" pitchFamily="18" charset="0"/>
              </a:rPr>
              <a:t>туралы</a:t>
            </a:r>
            <a:r>
              <a:rPr lang="ru-RU" sz="5500" i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5500" i="1" dirty="0" err="1" smtClean="0">
                <a:latin typeface="Times New Roman" pitchFamily="18" charset="0"/>
                <a:cs typeface="Times New Roman" pitchFamily="18" charset="0"/>
              </a:rPr>
              <a:t>көліктердің көптеген түрі туралы</a:t>
            </a:r>
            <a:r>
              <a:rPr lang="ru-RU" sz="55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500" i="1" dirty="0" err="1" smtClean="0">
                <a:latin typeface="Times New Roman" pitchFamily="18" charset="0"/>
                <a:cs typeface="Times New Roman" pitchFamily="18" charset="0"/>
              </a:rPr>
              <a:t>білімдерін</a:t>
            </a:r>
            <a:r>
              <a:rPr lang="ru-RU" sz="55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500" i="1" dirty="0" err="1" smtClean="0">
                <a:latin typeface="Times New Roman" pitchFamily="18" charset="0"/>
                <a:cs typeface="Times New Roman" pitchFamily="18" charset="0"/>
              </a:rPr>
              <a:t>анықтап, толықтыру.</a:t>
            </a:r>
            <a:endParaRPr lang="ru-RU" sz="5500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5500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Сұрақтар:</a:t>
            </a:r>
            <a:endParaRPr lang="ru-RU" sz="5500" i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5500" i="1" dirty="0" err="1" smtClean="0">
                <a:latin typeface="Times New Roman" pitchFamily="18" charset="0"/>
                <a:cs typeface="Times New Roman" pitchFamily="18" charset="0"/>
              </a:rPr>
              <a:t>Көшедегі үйлер қандай?</a:t>
            </a:r>
            <a:endParaRPr lang="ru-RU" sz="5500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5500" i="1" dirty="0" err="1" smtClean="0">
                <a:latin typeface="Times New Roman" pitchFamily="18" charset="0"/>
                <a:cs typeface="Times New Roman" pitchFamily="18" charset="0"/>
              </a:rPr>
              <a:t>Көшедегі көліктер бір</a:t>
            </a:r>
            <a:r>
              <a:rPr lang="ru-RU" sz="55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500" i="1" dirty="0" err="1" smtClean="0">
                <a:latin typeface="Times New Roman" pitchFamily="18" charset="0"/>
                <a:cs typeface="Times New Roman" pitchFamily="18" charset="0"/>
              </a:rPr>
              <a:t>бағытта жүре ме</a:t>
            </a:r>
            <a:r>
              <a:rPr lang="ru-RU" sz="5500" i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5500" i="1" dirty="0" err="1" smtClean="0">
                <a:latin typeface="Times New Roman" pitchFamily="18" charset="0"/>
                <a:cs typeface="Times New Roman" pitchFamily="18" charset="0"/>
              </a:rPr>
              <a:t>әлде екі</a:t>
            </a:r>
            <a:r>
              <a:rPr lang="ru-RU" sz="55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500" i="1" dirty="0" err="1" smtClean="0">
                <a:latin typeface="Times New Roman" pitchFamily="18" charset="0"/>
                <a:cs typeface="Times New Roman" pitchFamily="18" charset="0"/>
              </a:rPr>
              <a:t>бағытта жүре ме</a:t>
            </a:r>
            <a:r>
              <a:rPr lang="ru-RU" sz="5500" i="1" dirty="0" smtClean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>
              <a:buNone/>
            </a:pPr>
            <a:r>
              <a:rPr lang="ru-RU" sz="5500" i="1" dirty="0" err="1" smtClean="0">
                <a:latin typeface="Times New Roman" pitchFamily="18" charset="0"/>
                <a:cs typeface="Times New Roman" pitchFamily="18" charset="0"/>
              </a:rPr>
              <a:t>Жүргіншілер қайда, қандай жолмен</a:t>
            </a:r>
            <a:r>
              <a:rPr lang="ru-RU" sz="55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500" i="1" dirty="0" err="1" smtClean="0">
                <a:latin typeface="Times New Roman" pitchFamily="18" charset="0"/>
                <a:cs typeface="Times New Roman" pitchFamily="18" charset="0"/>
              </a:rPr>
              <a:t>жүрулері керек</a:t>
            </a:r>
            <a:r>
              <a:rPr lang="ru-RU" sz="5500" i="1" dirty="0" smtClean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>
              <a:buNone/>
            </a:pPr>
            <a:r>
              <a:rPr lang="ru-RU" sz="5500" i="1" dirty="0" smtClean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>
              <a:buNone/>
            </a:pPr>
            <a:r>
              <a:rPr lang="ru-RU" sz="5500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Көркем сөз:</a:t>
            </a:r>
            <a:endParaRPr lang="ru-RU" sz="5500" i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5500" i="1" dirty="0" err="1" smtClean="0">
                <a:latin typeface="Times New Roman" pitchFamily="18" charset="0"/>
                <a:cs typeface="Times New Roman" pitchFamily="18" charset="0"/>
              </a:rPr>
              <a:t>Менің атым</a:t>
            </a:r>
            <a:r>
              <a:rPr lang="ru-RU" sz="55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500" i="1" dirty="0" err="1" smtClean="0">
                <a:latin typeface="Times New Roman" pitchFamily="18" charset="0"/>
                <a:cs typeface="Times New Roman" pitchFamily="18" charset="0"/>
              </a:rPr>
              <a:t>«бағдаршам» мекен</a:t>
            </a:r>
            <a:r>
              <a:rPr lang="ru-RU" sz="55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500" i="1" dirty="0" err="1" smtClean="0">
                <a:latin typeface="Times New Roman" pitchFamily="18" charset="0"/>
                <a:cs typeface="Times New Roman" pitchFamily="18" charset="0"/>
              </a:rPr>
              <a:t>жайым</a:t>
            </a:r>
            <a:r>
              <a:rPr lang="ru-RU" sz="55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500" i="1" dirty="0" err="1" smtClean="0">
                <a:latin typeface="Times New Roman" pitchFamily="18" charset="0"/>
                <a:cs typeface="Times New Roman" pitchFamily="18" charset="0"/>
              </a:rPr>
              <a:t>тұрақты,</a:t>
            </a:r>
            <a:endParaRPr lang="ru-RU" sz="5500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5500" i="1" dirty="0" err="1" smtClean="0">
                <a:latin typeface="Times New Roman" pitchFamily="18" charset="0"/>
                <a:cs typeface="Times New Roman" pitchFamily="18" charset="0"/>
              </a:rPr>
              <a:t>Жақсы білем</a:t>
            </a:r>
            <a:r>
              <a:rPr lang="ru-RU" sz="55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500" i="1" dirty="0" err="1" smtClean="0">
                <a:latin typeface="Times New Roman" pitchFamily="18" charset="0"/>
                <a:cs typeface="Times New Roman" pitchFamily="18" charset="0"/>
              </a:rPr>
              <a:t>міндетімді</a:t>
            </a:r>
            <a:r>
              <a:rPr lang="ru-RU" sz="5500" i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5500" i="1" dirty="0" err="1" smtClean="0">
                <a:latin typeface="Times New Roman" pitchFamily="18" charset="0"/>
                <a:cs typeface="Times New Roman" pitchFamily="18" charset="0"/>
              </a:rPr>
              <a:t>мүдірмеймін ешқашан.</a:t>
            </a:r>
            <a:endParaRPr lang="ru-RU" sz="5500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5500" i="1" dirty="0" err="1" smtClean="0">
                <a:latin typeface="Times New Roman" pitchFamily="18" charset="0"/>
                <a:cs typeface="Times New Roman" pitchFamily="18" charset="0"/>
              </a:rPr>
              <a:t>Жол</a:t>
            </a:r>
            <a:r>
              <a:rPr lang="ru-RU" sz="55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500" i="1" dirty="0" err="1" smtClean="0">
                <a:latin typeface="Times New Roman" pitchFamily="18" charset="0"/>
                <a:cs typeface="Times New Roman" pitchFamily="18" charset="0"/>
              </a:rPr>
              <a:t>сілтейтін</a:t>
            </a:r>
            <a:r>
              <a:rPr lang="ru-RU" sz="55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500" i="1" dirty="0" err="1" smtClean="0">
                <a:latin typeface="Times New Roman" pitchFamily="18" charset="0"/>
                <a:cs typeface="Times New Roman" pitchFamily="18" charset="0"/>
              </a:rPr>
              <a:t>белгілер</a:t>
            </a:r>
            <a:r>
              <a:rPr lang="ru-RU" sz="55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500" i="1" dirty="0" err="1" smtClean="0">
                <a:latin typeface="Times New Roman" pitchFamily="18" charset="0"/>
                <a:cs typeface="Times New Roman" pitchFamily="18" charset="0"/>
              </a:rPr>
              <a:t>бөлінеді төрт топқа.</a:t>
            </a:r>
            <a:endParaRPr lang="ru-RU" sz="5500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5500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Қимылды ойын</a:t>
            </a:r>
            <a:r>
              <a:rPr lang="ru-RU" sz="55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5500" i="1" dirty="0" smtClean="0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5500" i="1" dirty="0" err="1" smtClean="0">
                <a:latin typeface="Times New Roman" pitchFamily="18" charset="0"/>
                <a:cs typeface="Times New Roman" pitchFamily="18" charset="0"/>
              </a:rPr>
              <a:t>Жанады</a:t>
            </a:r>
            <a:r>
              <a:rPr lang="ru-RU" sz="55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500" i="1" dirty="0" err="1" smtClean="0">
                <a:latin typeface="Times New Roman" pitchFamily="18" charset="0"/>
                <a:cs typeface="Times New Roman" pitchFamily="18" charset="0"/>
              </a:rPr>
              <a:t>жанбайды</a:t>
            </a:r>
            <a:r>
              <a:rPr lang="ru-RU" sz="5500" i="1" dirty="0" smtClean="0">
                <a:latin typeface="Times New Roman" pitchFamily="18" charset="0"/>
                <a:cs typeface="Times New Roman" pitchFamily="18" charset="0"/>
              </a:rPr>
              <a:t>» </a:t>
            </a:r>
            <a:r>
              <a:rPr lang="ru-RU" sz="5500" i="1" dirty="0" err="1" smtClean="0">
                <a:latin typeface="Times New Roman" pitchFamily="18" charset="0"/>
                <a:cs typeface="Times New Roman" pitchFamily="18" charset="0"/>
              </a:rPr>
              <a:t>ойыны</a:t>
            </a:r>
            <a:r>
              <a:rPr lang="ru-RU" sz="5500" i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r>
              <a:rPr lang="ru-RU" sz="5500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Мақсаты: </a:t>
            </a:r>
            <a:r>
              <a:rPr lang="ru-RU" sz="5500" i="1" dirty="0" smtClean="0">
                <a:latin typeface="Times New Roman" pitchFamily="18" charset="0"/>
                <a:cs typeface="Times New Roman" pitchFamily="18" charset="0"/>
              </a:rPr>
              <a:t>тез </a:t>
            </a:r>
            <a:r>
              <a:rPr lang="ru-RU" sz="5500" i="1" dirty="0" err="1" smtClean="0">
                <a:latin typeface="Times New Roman" pitchFamily="18" charset="0"/>
                <a:cs typeface="Times New Roman" pitchFamily="18" charset="0"/>
              </a:rPr>
              <a:t>жүгіруге</a:t>
            </a:r>
            <a:r>
              <a:rPr lang="ru-RU" sz="5500" i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5500" i="1" dirty="0" err="1" smtClean="0">
                <a:latin typeface="Times New Roman" pitchFamily="18" charset="0"/>
                <a:cs typeface="Times New Roman" pitchFamily="18" charset="0"/>
              </a:rPr>
              <a:t>шыдамдылыққа жаттықтыру</a:t>
            </a:r>
            <a:r>
              <a:rPr lang="ru-RU" sz="5500" i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r>
              <a:rPr lang="ru-RU" sz="5500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Еңбек: </a:t>
            </a:r>
            <a:r>
              <a:rPr lang="ru-RU" sz="5500" i="1" dirty="0" err="1" smtClean="0">
                <a:latin typeface="Times New Roman" pitchFamily="18" charset="0"/>
                <a:cs typeface="Times New Roman" pitchFamily="18" charset="0"/>
              </a:rPr>
              <a:t>балабақшаның маңын қардан тазарту</a:t>
            </a:r>
            <a:r>
              <a:rPr lang="ru-RU" sz="5500" i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r>
              <a:rPr lang="ru-RU" sz="5500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Мақсаты: </a:t>
            </a:r>
            <a:r>
              <a:rPr lang="ru-RU" sz="5500" i="1" dirty="0" err="1" smtClean="0">
                <a:latin typeface="Times New Roman" pitchFamily="18" charset="0"/>
                <a:cs typeface="Times New Roman" pitchFamily="18" charset="0"/>
              </a:rPr>
              <a:t>күрекпен жұмыс істеуге</a:t>
            </a:r>
            <a:r>
              <a:rPr lang="ru-RU" sz="5500" i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5500" i="1" dirty="0" err="1" smtClean="0">
                <a:latin typeface="Times New Roman" pitchFamily="18" charset="0"/>
                <a:cs typeface="Times New Roman" pitchFamily="18" charset="0"/>
              </a:rPr>
              <a:t>бірлесіп</a:t>
            </a:r>
            <a:r>
              <a:rPr lang="ru-RU" sz="55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500" i="1" dirty="0" err="1" smtClean="0">
                <a:latin typeface="Times New Roman" pitchFamily="18" charset="0"/>
                <a:cs typeface="Times New Roman" pitchFamily="18" charset="0"/>
              </a:rPr>
              <a:t>еңбек атқаруға, істі</a:t>
            </a:r>
            <a:r>
              <a:rPr lang="ru-RU" sz="55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500" i="1" dirty="0" err="1" smtClean="0">
                <a:latin typeface="Times New Roman" pitchFamily="18" charset="0"/>
                <a:cs typeface="Times New Roman" pitchFamily="18" charset="0"/>
              </a:rPr>
              <a:t>аяғына дейін</a:t>
            </a:r>
            <a:r>
              <a:rPr lang="ru-RU" sz="55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500" i="1" dirty="0" err="1" smtClean="0">
                <a:latin typeface="Times New Roman" pitchFamily="18" charset="0"/>
                <a:cs typeface="Times New Roman" pitchFamily="18" charset="0"/>
              </a:rPr>
              <a:t>тиянақты орындауға үйрету.</a:t>
            </a:r>
            <a:endParaRPr lang="ru-RU" sz="5500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5500" i="1" dirty="0" err="1" smtClean="0">
                <a:latin typeface="Times New Roman" pitchFamily="18" charset="0"/>
                <a:cs typeface="Times New Roman" pitchFamily="18" charset="0"/>
              </a:rPr>
              <a:t>Жеке</a:t>
            </a:r>
            <a:r>
              <a:rPr lang="ru-RU" sz="55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500" i="1" dirty="0" err="1" smtClean="0">
                <a:latin typeface="Times New Roman" pitchFamily="18" charset="0"/>
                <a:cs typeface="Times New Roman" pitchFamily="18" charset="0"/>
              </a:rPr>
              <a:t>жұмыс: мұздың үстімен сырғанай білу</a:t>
            </a:r>
            <a:r>
              <a:rPr lang="ru-RU" sz="5500" i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r>
              <a:rPr lang="ru-RU" sz="5500" i="1" dirty="0" smtClean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>
              <a:buNone/>
            </a:pPr>
            <a:r>
              <a:rPr lang="ru-RU" sz="5500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Жұмбақтар:</a:t>
            </a:r>
            <a:endParaRPr lang="ru-RU" sz="5500" i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5500" i="1" dirty="0" smtClean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>
              <a:buNone/>
            </a:pPr>
            <a:r>
              <a:rPr lang="ru-RU" sz="5500" i="1" dirty="0" err="1" smtClean="0">
                <a:latin typeface="Times New Roman" pitchFamily="18" charset="0"/>
                <a:cs typeface="Times New Roman" pitchFamily="18" charset="0"/>
              </a:rPr>
              <a:t>Менің үш көзім </a:t>
            </a:r>
            <a:r>
              <a:rPr lang="ru-RU" sz="5500" i="1" dirty="0" smtClean="0">
                <a:latin typeface="Times New Roman" pitchFamily="18" charset="0"/>
                <a:cs typeface="Times New Roman" pitchFamily="18" charset="0"/>
              </a:rPr>
              <a:t>бар,</a:t>
            </a:r>
          </a:p>
          <a:p>
            <a:pPr>
              <a:buNone/>
            </a:pPr>
            <a:r>
              <a:rPr lang="ru-RU" sz="5500" i="1" dirty="0" err="1" smtClean="0">
                <a:latin typeface="Times New Roman" pitchFamily="18" charset="0"/>
                <a:cs typeface="Times New Roman" pitchFamily="18" charset="0"/>
              </a:rPr>
              <a:t>Бір</a:t>
            </a:r>
            <a:r>
              <a:rPr lang="ru-RU" sz="55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500" i="1" dirty="0" err="1" smtClean="0">
                <a:latin typeface="Times New Roman" pitchFamily="18" charset="0"/>
                <a:cs typeface="Times New Roman" pitchFamily="18" charset="0"/>
              </a:rPr>
              <a:t>көзім </a:t>
            </a:r>
            <a:r>
              <a:rPr lang="ru-RU" sz="5500" i="1" dirty="0" smtClean="0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5500" i="1" dirty="0" err="1" smtClean="0">
                <a:latin typeface="Times New Roman" pitchFamily="18" charset="0"/>
                <a:cs typeface="Times New Roman" pitchFamily="18" charset="0"/>
              </a:rPr>
              <a:t>кідір</a:t>
            </a:r>
            <a:r>
              <a:rPr lang="ru-RU" sz="5500" i="1" dirty="0" smtClean="0">
                <a:latin typeface="Times New Roman" pitchFamily="18" charset="0"/>
                <a:cs typeface="Times New Roman" pitchFamily="18" charset="0"/>
              </a:rPr>
              <a:t>» </a:t>
            </a:r>
            <a:r>
              <a:rPr lang="ru-RU" sz="5500" i="1" dirty="0" err="1" smtClean="0">
                <a:latin typeface="Times New Roman" pitchFamily="18" charset="0"/>
                <a:cs typeface="Times New Roman" pitchFamily="18" charset="0"/>
              </a:rPr>
              <a:t>дейді</a:t>
            </a:r>
            <a:r>
              <a:rPr lang="ru-RU" sz="5500" i="1" dirty="0" smtClean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>
              <a:buNone/>
            </a:pPr>
            <a:r>
              <a:rPr lang="ru-RU" sz="5500" i="1" dirty="0" err="1" smtClean="0">
                <a:latin typeface="Times New Roman" pitchFamily="18" charset="0"/>
                <a:cs typeface="Times New Roman" pitchFamily="18" charset="0"/>
              </a:rPr>
              <a:t>Бір</a:t>
            </a:r>
            <a:r>
              <a:rPr lang="ru-RU" sz="55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500" i="1" dirty="0" err="1" smtClean="0">
                <a:latin typeface="Times New Roman" pitchFamily="18" charset="0"/>
                <a:cs typeface="Times New Roman" pitchFamily="18" charset="0"/>
              </a:rPr>
              <a:t>көзім «жүгір» дейді</a:t>
            </a:r>
            <a:r>
              <a:rPr lang="ru-RU" sz="5500" i="1" dirty="0" smtClean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>
              <a:buNone/>
            </a:pPr>
            <a:r>
              <a:rPr lang="ru-RU" sz="5500" i="1" dirty="0" err="1" smtClean="0">
                <a:latin typeface="Times New Roman" pitchFamily="18" charset="0"/>
                <a:cs typeface="Times New Roman" pitchFamily="18" charset="0"/>
              </a:rPr>
              <a:t>Бір</a:t>
            </a:r>
            <a:r>
              <a:rPr lang="ru-RU" sz="55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500" i="1" dirty="0" err="1" smtClean="0">
                <a:latin typeface="Times New Roman" pitchFamily="18" charset="0"/>
                <a:cs typeface="Times New Roman" pitchFamily="18" charset="0"/>
              </a:rPr>
              <a:t>көзім </a:t>
            </a:r>
            <a:r>
              <a:rPr lang="ru-RU" sz="5500" i="1" dirty="0" smtClean="0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5500" i="1" dirty="0" err="1" smtClean="0">
                <a:latin typeface="Times New Roman" pitchFamily="18" charset="0"/>
                <a:cs typeface="Times New Roman" pitchFamily="18" charset="0"/>
              </a:rPr>
              <a:t>абайла</a:t>
            </a:r>
            <a:r>
              <a:rPr lang="ru-RU" sz="5500" i="1" dirty="0" smtClean="0">
                <a:latin typeface="Times New Roman" pitchFamily="18" charset="0"/>
                <a:cs typeface="Times New Roman" pitchFamily="18" charset="0"/>
              </a:rPr>
              <a:t>» </a:t>
            </a:r>
            <a:r>
              <a:rPr lang="ru-RU" sz="5500" i="1" dirty="0" err="1" smtClean="0">
                <a:latin typeface="Times New Roman" pitchFamily="18" charset="0"/>
                <a:cs typeface="Times New Roman" pitchFamily="18" charset="0"/>
              </a:rPr>
              <a:t>дейді</a:t>
            </a:r>
            <a:r>
              <a:rPr lang="ru-RU" sz="5500" i="1" dirty="0" smtClean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>
              <a:buNone/>
            </a:pPr>
            <a:r>
              <a:rPr lang="ru-RU" sz="5500" i="1" dirty="0" err="1" smtClean="0">
                <a:latin typeface="Times New Roman" pitchFamily="18" charset="0"/>
                <a:cs typeface="Times New Roman" pitchFamily="18" charset="0"/>
              </a:rPr>
              <a:t>«Қарап </a:t>
            </a:r>
            <a:r>
              <a:rPr lang="ru-RU" sz="5500" i="1" dirty="0" smtClean="0">
                <a:latin typeface="Times New Roman" pitchFamily="18" charset="0"/>
                <a:cs typeface="Times New Roman" pitchFamily="18" charset="0"/>
              </a:rPr>
              <a:t>ал </a:t>
            </a:r>
            <a:r>
              <a:rPr lang="ru-RU" sz="5500" i="1" dirty="0" err="1" smtClean="0">
                <a:latin typeface="Times New Roman" pitchFamily="18" charset="0"/>
                <a:cs typeface="Times New Roman" pitchFamily="18" charset="0"/>
              </a:rPr>
              <a:t>маңдайға</a:t>
            </a:r>
            <a:r>
              <a:rPr lang="ru-RU" sz="5500" i="1" dirty="0" smtClean="0">
                <a:latin typeface="Times New Roman" pitchFamily="18" charset="0"/>
                <a:cs typeface="Times New Roman" pitchFamily="18" charset="0"/>
              </a:rPr>
              <a:t>!» - </a:t>
            </a:r>
            <a:r>
              <a:rPr lang="ru-RU" sz="5500" i="1" dirty="0" err="1" smtClean="0">
                <a:latin typeface="Times New Roman" pitchFamily="18" charset="0"/>
                <a:cs typeface="Times New Roman" pitchFamily="18" charset="0"/>
              </a:rPr>
              <a:t>дейді</a:t>
            </a:r>
            <a:endParaRPr lang="ru-RU" sz="5500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5500" i="1" dirty="0" smtClean="0">
                <a:latin typeface="Times New Roman" pitchFamily="18" charset="0"/>
                <a:cs typeface="Times New Roman" pitchFamily="18" charset="0"/>
              </a:rPr>
              <a:t>                                                      </a:t>
            </a:r>
            <a:r>
              <a:rPr lang="ru-RU" sz="5500" i="1" dirty="0" err="1" smtClean="0">
                <a:latin typeface="Times New Roman" pitchFamily="18" charset="0"/>
                <a:cs typeface="Times New Roman" pitchFamily="18" charset="0"/>
              </a:rPr>
              <a:t>(Бағдаршам</a:t>
            </a:r>
            <a:r>
              <a:rPr lang="ru-RU" sz="5500" i="1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>
              <a:buNone/>
            </a:pPr>
            <a:r>
              <a:rPr lang="ru-RU" sz="5500" i="1" dirty="0" smtClean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endParaRPr lang="ru-RU" sz="5500" i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Picture 2" descr="http://s15.rimg.info/6d65f851c144830e03e1f6750834deaf.gif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 bwMode="auto">
          <a:xfrm>
            <a:off x="5572132" y="4556133"/>
            <a:ext cx="3157544" cy="1997079"/>
          </a:xfrm>
          <a:prstGeom prst="ellipse">
            <a:avLst/>
          </a:prstGeom>
          <a:noFill/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№ 18 </a:t>
            </a:r>
            <a:r>
              <a:rPr lang="ru-RU" sz="20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Өзен</a:t>
            </a:r>
            <a:r>
              <a:rPr lang="ru-RU" sz="2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көл</a:t>
            </a:r>
            <a:r>
              <a:rPr lang="ru-RU" sz="2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су </a:t>
            </a:r>
            <a:r>
              <a:rPr lang="ru-RU" sz="20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тоғандарына саяхат</a:t>
            </a:r>
            <a:endParaRPr lang="ru-RU" sz="2000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71472" y="928670"/>
            <a:ext cx="8115328" cy="5357850"/>
          </a:xfrm>
        </p:spPr>
        <p:txBody>
          <a:bodyPr>
            <a:normAutofit fontScale="25000" lnSpcReduction="20000"/>
          </a:bodyPr>
          <a:lstStyle/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sz="6200" i="1" dirty="0" err="1" smtClean="0">
                <a:solidFill>
                  <a:srgbClr val="FF0000"/>
                </a:solidFill>
              </a:rPr>
              <a:t>Мақсаты:</a:t>
            </a:r>
            <a:r>
              <a:rPr lang="ru-RU" sz="6200" i="1" dirty="0" err="1" smtClean="0"/>
              <a:t>   Балаларды</a:t>
            </a:r>
            <a:r>
              <a:rPr lang="ru-RU" sz="6200" i="1" dirty="0" smtClean="0"/>
              <a:t> </a:t>
            </a:r>
            <a:r>
              <a:rPr lang="ru-RU" sz="6200" i="1" dirty="0" err="1" smtClean="0"/>
              <a:t>өзен, көл, </a:t>
            </a:r>
            <a:r>
              <a:rPr lang="ru-RU" sz="6200" i="1" dirty="0" smtClean="0"/>
              <a:t>су </a:t>
            </a:r>
            <a:r>
              <a:rPr lang="ru-RU" sz="6200" i="1" dirty="0" err="1" smtClean="0"/>
              <a:t>тоғандарының қыстағы өзгерістерімен таныстыру</a:t>
            </a:r>
            <a:r>
              <a:rPr lang="ru-RU" sz="6200" i="1" dirty="0" smtClean="0"/>
              <a:t>. </a:t>
            </a:r>
            <a:r>
              <a:rPr lang="ru-RU" sz="6200" i="1" dirty="0" err="1" smtClean="0"/>
              <a:t>Мұздың қасиетімен, </a:t>
            </a:r>
            <a:r>
              <a:rPr lang="ru-RU" sz="6200" i="1" dirty="0" err="1" smtClean="0">
                <a:latin typeface="Times New Roman" pitchFamily="18" charset="0"/>
                <a:cs typeface="Times New Roman" pitchFamily="18" charset="0"/>
              </a:rPr>
              <a:t>қалпымен </a:t>
            </a:r>
            <a:r>
              <a:rPr lang="ru-RU" sz="6200" i="1" dirty="0" smtClean="0">
                <a:latin typeface="Times New Roman" pitchFamily="18" charset="0"/>
                <a:cs typeface="Times New Roman" pitchFamily="18" charset="0"/>
              </a:rPr>
              <a:t>жете </a:t>
            </a:r>
            <a:r>
              <a:rPr lang="ru-RU" sz="6200" i="1" dirty="0" err="1" smtClean="0">
                <a:latin typeface="Times New Roman" pitchFamily="18" charset="0"/>
                <a:cs typeface="Times New Roman" pitchFamily="18" charset="0"/>
              </a:rPr>
              <a:t>таныстыру</a:t>
            </a:r>
            <a:r>
              <a:rPr lang="ru-RU" sz="6200" i="1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6200" i="1" dirty="0" err="1" smtClean="0">
                <a:latin typeface="Times New Roman" pitchFamily="18" charset="0"/>
                <a:cs typeface="Times New Roman" pitchFamily="18" charset="0"/>
              </a:rPr>
              <a:t>Мұз қауіпсіздігіне арналған ережелермен</a:t>
            </a:r>
            <a:r>
              <a:rPr lang="ru-RU" sz="6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200" i="1" dirty="0" err="1" smtClean="0">
                <a:latin typeface="Times New Roman" pitchFamily="18" charset="0"/>
                <a:cs typeface="Times New Roman" pitchFamily="18" charset="0"/>
              </a:rPr>
              <a:t>таныстыру</a:t>
            </a:r>
            <a:r>
              <a:rPr lang="ru-RU" sz="6200" i="1" dirty="0" smtClean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>
              <a:buNone/>
            </a:pPr>
            <a:r>
              <a:rPr lang="ru-RU" sz="6400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Тапсырма</a:t>
            </a:r>
            <a:r>
              <a:rPr lang="ru-RU" sz="64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ru-RU" sz="6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400" i="1" dirty="0" err="1" smtClean="0">
                <a:latin typeface="Times New Roman" pitchFamily="18" charset="0"/>
                <a:cs typeface="Times New Roman" pitchFamily="18" charset="0"/>
              </a:rPr>
              <a:t>«Сүмелек мұз» тақырыбына сурет</a:t>
            </a:r>
            <a:r>
              <a:rPr lang="ru-RU" sz="6400" i="1" dirty="0" smtClean="0">
                <a:latin typeface="Times New Roman" pitchFamily="18" charset="0"/>
                <a:cs typeface="Times New Roman" pitchFamily="18" charset="0"/>
              </a:rPr>
              <a:t> салу.</a:t>
            </a:r>
          </a:p>
          <a:p>
            <a:pPr>
              <a:buNone/>
            </a:pPr>
            <a:r>
              <a:rPr lang="ru-RU" sz="6400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Сұрақтар:</a:t>
            </a:r>
            <a:endParaRPr lang="ru-RU" sz="6400" i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6400" i="1" dirty="0" smtClean="0">
                <a:latin typeface="Times New Roman" pitchFamily="18" charset="0"/>
                <a:cs typeface="Times New Roman" pitchFamily="18" charset="0"/>
              </a:rPr>
              <a:t>1.   </a:t>
            </a:r>
            <a:r>
              <a:rPr lang="ru-RU" sz="6400" i="1" dirty="0" err="1" smtClean="0">
                <a:latin typeface="Times New Roman" pitchFamily="18" charset="0"/>
                <a:cs typeface="Times New Roman" pitchFamily="18" charset="0"/>
              </a:rPr>
              <a:t>Өзендегі суға </a:t>
            </a:r>
            <a:r>
              <a:rPr lang="ru-RU" sz="6400" i="1" dirty="0" smtClean="0">
                <a:latin typeface="Times New Roman" pitchFamily="18" charset="0"/>
                <a:cs typeface="Times New Roman" pitchFamily="18" charset="0"/>
              </a:rPr>
              <a:t>не </a:t>
            </a:r>
            <a:r>
              <a:rPr lang="ru-RU" sz="6400" i="1" dirty="0" err="1" smtClean="0">
                <a:latin typeface="Times New Roman" pitchFamily="18" charset="0"/>
                <a:cs typeface="Times New Roman" pitchFamily="18" charset="0"/>
              </a:rPr>
              <a:t>болды</a:t>
            </a:r>
            <a:r>
              <a:rPr lang="ru-RU" sz="6400" i="1" dirty="0" smtClean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>
              <a:buNone/>
            </a:pPr>
            <a:r>
              <a:rPr lang="ru-RU" sz="6400" i="1" dirty="0" smtClean="0">
                <a:latin typeface="Times New Roman" pitchFamily="18" charset="0"/>
                <a:cs typeface="Times New Roman" pitchFamily="18" charset="0"/>
              </a:rPr>
              <a:t>2.   Су неге </a:t>
            </a:r>
            <a:r>
              <a:rPr lang="ru-RU" sz="6400" i="1" dirty="0" err="1" smtClean="0">
                <a:latin typeface="Times New Roman" pitchFamily="18" charset="0"/>
                <a:cs typeface="Times New Roman" pitchFamily="18" charset="0"/>
              </a:rPr>
              <a:t>қатты</a:t>
            </a:r>
            <a:r>
              <a:rPr lang="ru-RU" sz="6400" i="1" dirty="0" smtClean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>
              <a:buNone/>
            </a:pPr>
            <a:r>
              <a:rPr lang="ru-RU" sz="6400" i="1" dirty="0" smtClean="0">
                <a:latin typeface="Times New Roman" pitchFamily="18" charset="0"/>
                <a:cs typeface="Times New Roman" pitchFamily="18" charset="0"/>
              </a:rPr>
              <a:t>3.   </a:t>
            </a:r>
            <a:r>
              <a:rPr lang="ru-RU" sz="6400" i="1" dirty="0" err="1" smtClean="0">
                <a:latin typeface="Times New Roman" pitchFamily="18" charset="0"/>
                <a:cs typeface="Times New Roman" pitchFamily="18" charset="0"/>
              </a:rPr>
              <a:t>Өзеннен нені</a:t>
            </a:r>
            <a:r>
              <a:rPr lang="ru-RU" sz="6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400" i="1" dirty="0" err="1" smtClean="0">
                <a:latin typeface="Times New Roman" pitchFamily="18" charset="0"/>
                <a:cs typeface="Times New Roman" pitchFamily="18" charset="0"/>
              </a:rPr>
              <a:t>көруге болады</a:t>
            </a:r>
            <a:r>
              <a:rPr lang="ru-RU" sz="6400" i="1" dirty="0" smtClean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>
              <a:buNone/>
            </a:pPr>
            <a:r>
              <a:rPr lang="ru-RU" sz="6400" i="1" dirty="0" smtClean="0">
                <a:latin typeface="Times New Roman" pitchFamily="18" charset="0"/>
                <a:cs typeface="Times New Roman" pitchFamily="18" charset="0"/>
              </a:rPr>
              <a:t>4.   </a:t>
            </a:r>
            <a:r>
              <a:rPr lang="ru-RU" sz="6400" i="1" dirty="0" err="1" smtClean="0">
                <a:latin typeface="Times New Roman" pitchFamily="18" charset="0"/>
                <a:cs typeface="Times New Roman" pitchFamily="18" charset="0"/>
              </a:rPr>
              <a:t>Қай кезде</a:t>
            </a:r>
            <a:r>
              <a:rPr lang="ru-RU" sz="6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400" i="1" dirty="0" err="1" smtClean="0">
                <a:latin typeface="Times New Roman" pitchFamily="18" charset="0"/>
                <a:cs typeface="Times New Roman" pitchFamily="18" charset="0"/>
              </a:rPr>
              <a:t>мұздың үстімен жүріп, </a:t>
            </a:r>
            <a:r>
              <a:rPr lang="ru-RU" sz="6400" i="1" dirty="0" smtClean="0">
                <a:latin typeface="Times New Roman" pitchFamily="18" charset="0"/>
                <a:cs typeface="Times New Roman" pitchFamily="18" charset="0"/>
              </a:rPr>
              <a:t>коньки </a:t>
            </a:r>
            <a:r>
              <a:rPr lang="ru-RU" sz="6400" i="1" dirty="0" err="1" smtClean="0">
                <a:latin typeface="Times New Roman" pitchFamily="18" charset="0"/>
                <a:cs typeface="Times New Roman" pitchFamily="18" charset="0"/>
              </a:rPr>
              <a:t>тебуге</a:t>
            </a:r>
            <a:r>
              <a:rPr lang="ru-RU" sz="6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400" i="1" dirty="0" err="1" smtClean="0">
                <a:latin typeface="Times New Roman" pitchFamily="18" charset="0"/>
                <a:cs typeface="Times New Roman" pitchFamily="18" charset="0"/>
              </a:rPr>
              <a:t>болады</a:t>
            </a:r>
            <a:r>
              <a:rPr lang="ru-RU" sz="6400" i="1" dirty="0" smtClean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>
              <a:buNone/>
            </a:pPr>
            <a:r>
              <a:rPr lang="ru-RU" sz="6400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Көркем сөз:</a:t>
            </a:r>
            <a:endParaRPr lang="ru-RU" sz="6400" i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6400" i="1" dirty="0" smtClean="0">
                <a:latin typeface="Times New Roman" pitchFamily="18" charset="0"/>
                <a:cs typeface="Times New Roman" pitchFamily="18" charset="0"/>
              </a:rPr>
              <a:t>Тез </a:t>
            </a:r>
            <a:r>
              <a:rPr lang="ru-RU" sz="6400" i="1" dirty="0" err="1" smtClean="0">
                <a:latin typeface="Times New Roman" pitchFamily="18" charset="0"/>
                <a:cs typeface="Times New Roman" pitchFamily="18" charset="0"/>
              </a:rPr>
              <a:t>қарасын батырды</a:t>
            </a:r>
            <a:r>
              <a:rPr lang="ru-RU" sz="6400" i="1" dirty="0" smtClean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>
              <a:buNone/>
            </a:pPr>
            <a:r>
              <a:rPr lang="ru-RU" sz="6400" i="1" dirty="0" err="1" smtClean="0">
                <a:latin typeface="Times New Roman" pitchFamily="18" charset="0"/>
                <a:cs typeface="Times New Roman" pitchFamily="18" charset="0"/>
              </a:rPr>
              <a:t>Қар жаңбырлы сиқыр бұлт.</a:t>
            </a:r>
            <a:endParaRPr lang="ru-RU" sz="6400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6400" i="1" dirty="0" err="1" smtClean="0">
                <a:latin typeface="Times New Roman" pitchFamily="18" charset="0"/>
                <a:cs typeface="Times New Roman" pitchFamily="18" charset="0"/>
              </a:rPr>
              <a:t>Жел</a:t>
            </a:r>
            <a:r>
              <a:rPr lang="ru-RU" sz="6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400" i="1" dirty="0" err="1" smtClean="0">
                <a:latin typeface="Times New Roman" pitchFamily="18" charset="0"/>
                <a:cs typeface="Times New Roman" pitchFamily="18" charset="0"/>
              </a:rPr>
              <a:t>көк мұзды қатырды,</a:t>
            </a:r>
            <a:endParaRPr lang="ru-RU" sz="6400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6400" i="1" dirty="0" err="1" smtClean="0">
                <a:latin typeface="Times New Roman" pitchFamily="18" charset="0"/>
                <a:cs typeface="Times New Roman" pitchFamily="18" charset="0"/>
              </a:rPr>
              <a:t>Жердің бетін</a:t>
            </a:r>
            <a:r>
              <a:rPr lang="ru-RU" sz="6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400" i="1" dirty="0" err="1" smtClean="0">
                <a:latin typeface="Times New Roman" pitchFamily="18" charset="0"/>
                <a:cs typeface="Times New Roman" pitchFamily="18" charset="0"/>
              </a:rPr>
              <a:t>типыл</a:t>
            </a:r>
            <a:r>
              <a:rPr lang="ru-RU" sz="6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400" i="1" dirty="0" err="1" smtClean="0">
                <a:latin typeface="Times New Roman" pitchFamily="18" charset="0"/>
                <a:cs typeface="Times New Roman" pitchFamily="18" charset="0"/>
              </a:rPr>
              <a:t>ғып.</a:t>
            </a:r>
            <a:endParaRPr lang="ru-RU" sz="6400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6400" i="1" dirty="0" err="1" smtClean="0">
                <a:latin typeface="Times New Roman" pitchFamily="18" charset="0"/>
                <a:cs typeface="Times New Roman" pitchFamily="18" charset="0"/>
              </a:rPr>
              <a:t>Балалардың берген</a:t>
            </a:r>
            <a:r>
              <a:rPr lang="ru-RU" sz="6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400" i="1" dirty="0" err="1" smtClean="0">
                <a:latin typeface="Times New Roman" pitchFamily="18" charset="0"/>
                <a:cs typeface="Times New Roman" pitchFamily="18" charset="0"/>
              </a:rPr>
              <a:t>жауабын</a:t>
            </a:r>
            <a:r>
              <a:rPr lang="ru-RU" sz="6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400" i="1" dirty="0" err="1" smtClean="0">
                <a:latin typeface="Times New Roman" pitchFamily="18" charset="0"/>
                <a:cs typeface="Times New Roman" pitchFamily="18" charset="0"/>
              </a:rPr>
              <a:t>қорытындылау: Мұздың жұқа кезінде</a:t>
            </a:r>
            <a:r>
              <a:rPr lang="ru-RU" sz="6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400" i="1" dirty="0" err="1" smtClean="0">
                <a:latin typeface="Times New Roman" pitchFamily="18" charset="0"/>
                <a:cs typeface="Times New Roman" pitchFamily="18" charset="0"/>
              </a:rPr>
              <a:t>оның үстімен жүгіруге, </a:t>
            </a:r>
            <a:r>
              <a:rPr lang="ru-RU" sz="6400" i="1" dirty="0" smtClean="0">
                <a:latin typeface="Times New Roman" pitchFamily="18" charset="0"/>
                <a:cs typeface="Times New Roman" pitchFamily="18" charset="0"/>
              </a:rPr>
              <a:t>коньки </a:t>
            </a:r>
            <a:r>
              <a:rPr lang="ru-RU" sz="6400" i="1" dirty="0" err="1" smtClean="0">
                <a:latin typeface="Times New Roman" pitchFamily="18" charset="0"/>
                <a:cs typeface="Times New Roman" pitchFamily="18" charset="0"/>
              </a:rPr>
              <a:t>тебуге</a:t>
            </a:r>
            <a:r>
              <a:rPr lang="ru-RU" sz="6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400" i="1" dirty="0" err="1" smtClean="0">
                <a:latin typeface="Times New Roman" pitchFamily="18" charset="0"/>
                <a:cs typeface="Times New Roman" pitchFamily="18" charset="0"/>
              </a:rPr>
              <a:t>болмайтынын</a:t>
            </a:r>
            <a:r>
              <a:rPr lang="ru-RU" sz="6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400" i="1" dirty="0" err="1" smtClean="0">
                <a:latin typeface="Times New Roman" pitchFamily="18" charset="0"/>
                <a:cs typeface="Times New Roman" pitchFamily="18" charset="0"/>
              </a:rPr>
              <a:t>балаларға айту</a:t>
            </a:r>
            <a:r>
              <a:rPr lang="ru-RU" sz="6400" i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r>
              <a:rPr lang="ru-RU" sz="6400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Қимылды ойын</a:t>
            </a:r>
            <a:r>
              <a:rPr lang="ru-RU" sz="64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6400" i="1" dirty="0" smtClean="0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6400" i="1" dirty="0" err="1" smtClean="0">
                <a:latin typeface="Times New Roman" pitchFamily="18" charset="0"/>
                <a:cs typeface="Times New Roman" pitchFamily="18" charset="0"/>
              </a:rPr>
              <a:t>Шортан</a:t>
            </a:r>
            <a:r>
              <a:rPr lang="ru-RU" sz="6400" i="1" dirty="0" smtClean="0">
                <a:latin typeface="Times New Roman" pitchFamily="18" charset="0"/>
                <a:cs typeface="Times New Roman" pitchFamily="18" charset="0"/>
              </a:rPr>
              <a:t> мен </a:t>
            </a:r>
            <a:r>
              <a:rPr lang="ru-RU" sz="6400" i="1" dirty="0" err="1" smtClean="0">
                <a:latin typeface="Times New Roman" pitchFamily="18" charset="0"/>
                <a:cs typeface="Times New Roman" pitchFamily="18" charset="0"/>
              </a:rPr>
              <a:t>табан</a:t>
            </a:r>
            <a:r>
              <a:rPr lang="ru-RU" sz="6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400" i="1" dirty="0" err="1" smtClean="0">
                <a:latin typeface="Times New Roman" pitchFamily="18" charset="0"/>
                <a:cs typeface="Times New Roman" pitchFamily="18" charset="0"/>
              </a:rPr>
              <a:t>балықтар</a:t>
            </a:r>
            <a:r>
              <a:rPr lang="ru-RU" sz="6400" i="1" dirty="0" smtClean="0">
                <a:latin typeface="Times New Roman" pitchFamily="18" charset="0"/>
                <a:cs typeface="Times New Roman" pitchFamily="18" charset="0"/>
              </a:rPr>
              <a:t>»</a:t>
            </a:r>
          </a:p>
          <a:p>
            <a:pPr>
              <a:buNone/>
            </a:pPr>
            <a:r>
              <a:rPr lang="ru-RU" sz="6400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Мақсаты: </a:t>
            </a:r>
            <a:r>
              <a:rPr lang="ru-RU" sz="6400" i="1" dirty="0" smtClean="0">
                <a:latin typeface="Times New Roman" pitchFamily="18" charset="0"/>
                <a:cs typeface="Times New Roman" pitchFamily="18" charset="0"/>
              </a:rPr>
              <a:t>тез </a:t>
            </a:r>
            <a:r>
              <a:rPr lang="ru-RU" sz="6400" i="1" dirty="0" err="1" smtClean="0">
                <a:latin typeface="Times New Roman" pitchFamily="18" charset="0"/>
                <a:cs typeface="Times New Roman" pitchFamily="18" charset="0"/>
              </a:rPr>
              <a:t>жүгіруге</a:t>
            </a:r>
            <a:r>
              <a:rPr lang="ru-RU" sz="6400" i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6400" i="1" dirty="0" err="1" smtClean="0">
                <a:latin typeface="Times New Roman" pitchFamily="18" charset="0"/>
                <a:cs typeface="Times New Roman" pitchFamily="18" charset="0"/>
              </a:rPr>
              <a:t>жүгірген баланы</a:t>
            </a:r>
            <a:r>
              <a:rPr lang="ru-RU" sz="6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400" i="1" dirty="0" err="1" smtClean="0">
                <a:latin typeface="Times New Roman" pitchFamily="18" charset="0"/>
                <a:cs typeface="Times New Roman" pitchFamily="18" charset="0"/>
              </a:rPr>
              <a:t>тез</a:t>
            </a:r>
            <a:r>
              <a:rPr lang="ru-RU" sz="6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400" i="1" dirty="0" err="1" smtClean="0">
                <a:latin typeface="Times New Roman" pitchFamily="18" charset="0"/>
                <a:cs typeface="Times New Roman" pitchFamily="18" charset="0"/>
              </a:rPr>
              <a:t>ұстап алуға жаттықтыру</a:t>
            </a:r>
            <a:r>
              <a:rPr lang="ru-RU" sz="6400" i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6400" i="1" dirty="0" err="1" smtClean="0">
                <a:latin typeface="Times New Roman" pitchFamily="18" charset="0"/>
                <a:cs typeface="Times New Roman" pitchFamily="18" charset="0"/>
              </a:rPr>
              <a:t>айналаны</a:t>
            </a:r>
            <a:r>
              <a:rPr lang="ru-RU" sz="6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400" i="1" dirty="0" err="1" smtClean="0">
                <a:latin typeface="Times New Roman" pitchFamily="18" charset="0"/>
                <a:cs typeface="Times New Roman" pitchFamily="18" charset="0"/>
              </a:rPr>
              <a:t>бағдарлай білуге</a:t>
            </a:r>
            <a:r>
              <a:rPr lang="ru-RU" sz="6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400" i="1" dirty="0" err="1" smtClean="0">
                <a:latin typeface="Times New Roman" pitchFamily="18" charset="0"/>
                <a:cs typeface="Times New Roman" pitchFamily="18" charset="0"/>
              </a:rPr>
              <a:t>үйрету</a:t>
            </a:r>
            <a:r>
              <a:rPr lang="ru-RU" sz="6400" i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r>
              <a:rPr lang="ru-RU" sz="6400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Жеке</a:t>
            </a:r>
            <a:r>
              <a:rPr lang="ru-RU" sz="64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400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жұмыс: </a:t>
            </a:r>
            <a:r>
              <a:rPr lang="ru-RU" sz="6400" i="1" dirty="0" err="1" smtClean="0">
                <a:latin typeface="Times New Roman" pitchFamily="18" charset="0"/>
                <a:cs typeface="Times New Roman" pitchFamily="18" charset="0"/>
              </a:rPr>
              <a:t>денеңді </a:t>
            </a:r>
            <a:r>
              <a:rPr lang="ru-RU" sz="6400" i="1" dirty="0" smtClean="0">
                <a:latin typeface="Times New Roman" pitchFamily="18" charset="0"/>
                <a:cs typeface="Times New Roman" pitchFamily="18" charset="0"/>
              </a:rPr>
              <a:t>тепе </a:t>
            </a:r>
            <a:r>
              <a:rPr lang="ru-RU" sz="6400" i="1" dirty="0" err="1" smtClean="0">
                <a:latin typeface="Times New Roman" pitchFamily="18" charset="0"/>
                <a:cs typeface="Times New Roman" pitchFamily="18" charset="0"/>
              </a:rPr>
              <a:t>тең ұстап</a:t>
            </a:r>
            <a:r>
              <a:rPr lang="ru-RU" sz="6400" i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6400" i="1" dirty="0" err="1" smtClean="0">
                <a:latin typeface="Times New Roman" pitchFamily="18" charset="0"/>
                <a:cs typeface="Times New Roman" pitchFamily="18" charset="0"/>
              </a:rPr>
              <a:t>мұз үстімен сырғанай білу</a:t>
            </a:r>
            <a:r>
              <a:rPr lang="ru-RU" sz="6400" i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r>
              <a:rPr lang="ru-RU" sz="6400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Жұмбақтар</a:t>
            </a:r>
            <a:endParaRPr lang="ru-RU" sz="6400" i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6400" i="1" dirty="0" err="1" smtClean="0">
                <a:latin typeface="Times New Roman" pitchFamily="18" charset="0"/>
                <a:cs typeface="Times New Roman" pitchFamily="18" charset="0"/>
              </a:rPr>
              <a:t>Отқа жанбайды</a:t>
            </a:r>
            <a:r>
              <a:rPr lang="ru-RU" sz="6400" i="1" dirty="0" smtClean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>
              <a:buNone/>
            </a:pPr>
            <a:r>
              <a:rPr lang="ru-RU" sz="6400" i="1" dirty="0" err="1" smtClean="0">
                <a:latin typeface="Times New Roman" pitchFamily="18" charset="0"/>
                <a:cs typeface="Times New Roman" pitchFamily="18" charset="0"/>
              </a:rPr>
              <a:t>Суға батпайды</a:t>
            </a:r>
            <a:r>
              <a:rPr lang="ru-RU" sz="6400" i="1" dirty="0" smtClean="0">
                <a:latin typeface="Times New Roman" pitchFamily="18" charset="0"/>
                <a:cs typeface="Times New Roman" pitchFamily="18" charset="0"/>
              </a:rPr>
              <a:t>.       </a:t>
            </a:r>
            <a:r>
              <a:rPr lang="ru-RU" sz="6400" i="1" dirty="0" err="1" smtClean="0">
                <a:latin typeface="Times New Roman" pitchFamily="18" charset="0"/>
                <a:cs typeface="Times New Roman" pitchFamily="18" charset="0"/>
              </a:rPr>
              <a:t>(мұз</a:t>
            </a:r>
            <a:r>
              <a:rPr lang="ru-RU" sz="6400" i="1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>
              <a:buNone/>
            </a:pPr>
            <a:r>
              <a:rPr lang="ru-RU" sz="6400" i="1" dirty="0" smtClean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>
              <a:buNone/>
            </a:pPr>
            <a:r>
              <a:rPr lang="ru-RU" sz="6400" i="1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6400" b="1" i="1" dirty="0" smtClean="0">
                <a:latin typeface="Times New Roman" pitchFamily="18" charset="0"/>
                <a:cs typeface="Times New Roman" pitchFamily="18" charset="0"/>
              </a:rPr>
              <a:t> </a:t>
            </a:r>
            <a:endParaRPr lang="ru-RU" sz="6400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6400" dirty="0"/>
          </a:p>
        </p:txBody>
      </p:sp>
      <p:pic>
        <p:nvPicPr>
          <p:cNvPr id="5" name="Picture 2" descr="http://s15.rimg.info/6d65f851c144830e03e1f6750834deaf.gif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 bwMode="auto">
          <a:xfrm>
            <a:off x="5672708" y="2143116"/>
            <a:ext cx="3471292" cy="2195518"/>
          </a:xfrm>
          <a:prstGeom prst="ellipse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2594"/>
          </a:xfrm>
        </p:spPr>
        <p:txBody>
          <a:bodyPr>
            <a:normAutofit fontScale="90000"/>
          </a:bodyPr>
          <a:lstStyle/>
          <a:p>
            <a:r>
              <a:rPr lang="ru-RU" sz="24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№ 1 </a:t>
            </a:r>
            <a:r>
              <a:rPr lang="ru-RU" sz="2400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Қар үстіндегі іздерді</a:t>
            </a:r>
            <a:r>
              <a:rPr lang="ru-RU" sz="24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бақылау</a:t>
            </a:r>
            <a:r>
              <a:rPr lang="ru-RU" sz="24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br>
              <a:rPr lang="ru-RU" sz="24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2400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857232"/>
            <a:ext cx="7043758" cy="5268931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ru-RU" sz="16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Мақсаты:</a:t>
            </a:r>
            <a:r>
              <a:rPr lang="ru-RU" sz="1600" i="1" dirty="0" err="1" smtClean="0">
                <a:latin typeface="Times New Roman" pitchFamily="18" charset="0"/>
                <a:cs typeface="Times New Roman" pitchFamily="18" charset="0"/>
              </a:rPr>
              <a:t> балаларды</a:t>
            </a:r>
            <a:r>
              <a:rPr lang="ru-RU" sz="16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i="1" dirty="0" err="1" smtClean="0">
                <a:latin typeface="Times New Roman" pitchFamily="18" charset="0"/>
                <a:cs typeface="Times New Roman" pitchFamily="18" charset="0"/>
              </a:rPr>
              <a:t>қар үстіндегі адамдардың, жануарлардың, құстардың ізін</a:t>
            </a:r>
            <a:r>
              <a:rPr lang="ru-RU" sz="16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i="1" dirty="0" err="1" smtClean="0">
                <a:latin typeface="Times New Roman" pitchFamily="18" charset="0"/>
                <a:cs typeface="Times New Roman" pitchFamily="18" charset="0"/>
              </a:rPr>
              <a:t>айырып</a:t>
            </a:r>
            <a:r>
              <a:rPr lang="ru-RU" sz="1600" i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i="1" dirty="0" err="1" smtClean="0">
                <a:latin typeface="Times New Roman" pitchFamily="18" charset="0"/>
                <a:cs typeface="Times New Roman" pitchFamily="18" charset="0"/>
              </a:rPr>
              <a:t>білуге</a:t>
            </a:r>
            <a:r>
              <a:rPr lang="ru-RU" sz="16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i="1" dirty="0" err="1" smtClean="0">
                <a:latin typeface="Times New Roman" pitchFamily="18" charset="0"/>
                <a:cs typeface="Times New Roman" pitchFamily="18" charset="0"/>
              </a:rPr>
              <a:t>үйрету.</a:t>
            </a:r>
            <a:r>
              <a:rPr lang="ru-RU" sz="16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i="1" dirty="0" err="1" smtClean="0">
                <a:latin typeface="Times New Roman" pitchFamily="18" charset="0"/>
                <a:cs typeface="Times New Roman" pitchFamily="18" charset="0"/>
              </a:rPr>
              <a:t>Балаларды</a:t>
            </a:r>
            <a:r>
              <a:rPr lang="ru-RU" sz="16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i="1" dirty="0" err="1" smtClean="0">
                <a:latin typeface="Times New Roman" pitchFamily="18" charset="0"/>
                <a:cs typeface="Times New Roman" pitchFamily="18" charset="0"/>
              </a:rPr>
              <a:t>байқағыш, ойлау</a:t>
            </a:r>
            <a:r>
              <a:rPr lang="ru-RU" sz="16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i="1" dirty="0" err="1" smtClean="0">
                <a:latin typeface="Times New Roman" pitchFamily="18" charset="0"/>
                <a:cs typeface="Times New Roman" pitchFamily="18" charset="0"/>
              </a:rPr>
              <a:t>қаситтерін қалыптастырып, толықтыра түсу.</a:t>
            </a:r>
            <a:endParaRPr lang="ru-RU" sz="1600" i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sz="1600" i="1" dirty="0" err="1" smtClean="0">
                <a:latin typeface="Times New Roman" pitchFamily="18" charset="0"/>
                <a:cs typeface="Times New Roman" pitchFamily="18" charset="0"/>
              </a:rPr>
              <a:t>Қар үстіндегі іздерге</a:t>
            </a:r>
            <a:r>
              <a:rPr lang="ru-RU" sz="16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i="1" dirty="0" err="1" smtClean="0">
                <a:latin typeface="Times New Roman" pitchFamily="18" charset="0"/>
                <a:cs typeface="Times New Roman" pitchFamily="18" charset="0"/>
              </a:rPr>
              <a:t>назар</a:t>
            </a:r>
            <a:r>
              <a:rPr lang="ru-RU" sz="16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i="1" dirty="0" err="1" smtClean="0">
                <a:latin typeface="Times New Roman" pitchFamily="18" charset="0"/>
                <a:cs typeface="Times New Roman" pitchFamily="18" charset="0"/>
              </a:rPr>
              <a:t>аударып</a:t>
            </a:r>
            <a:r>
              <a:rPr lang="ru-RU" sz="1600" i="1" dirty="0" smtClean="0">
                <a:latin typeface="Times New Roman" pitchFamily="18" charset="0"/>
                <a:cs typeface="Times New Roman" pitchFamily="18" charset="0"/>
              </a:rPr>
              <a:t>, оны </a:t>
            </a:r>
            <a:r>
              <a:rPr lang="ru-RU" sz="1600" i="1" dirty="0" err="1" smtClean="0">
                <a:latin typeface="Times New Roman" pitchFamily="18" charset="0"/>
                <a:cs typeface="Times New Roman" pitchFamily="18" charset="0"/>
              </a:rPr>
              <a:t>анықтай білуге</a:t>
            </a:r>
            <a:r>
              <a:rPr lang="ru-RU" sz="16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i="1" dirty="0" err="1" smtClean="0">
                <a:latin typeface="Times New Roman" pitchFamily="18" charset="0"/>
                <a:cs typeface="Times New Roman" pitchFamily="18" charset="0"/>
              </a:rPr>
              <a:t>көңіл қою</a:t>
            </a:r>
            <a:r>
              <a:rPr lang="ru-RU" sz="1600" i="1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600" i="1" dirty="0" err="1" smtClean="0">
                <a:latin typeface="Times New Roman" pitchFamily="18" charset="0"/>
                <a:cs typeface="Times New Roman" pitchFamily="18" charset="0"/>
              </a:rPr>
              <a:t>Ауа</a:t>
            </a:r>
            <a:r>
              <a:rPr lang="ru-RU" sz="16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i="1" dirty="0" err="1" smtClean="0">
                <a:latin typeface="Times New Roman" pitchFamily="18" charset="0"/>
                <a:cs typeface="Times New Roman" pitchFamily="18" charset="0"/>
              </a:rPr>
              <a:t>райының қай кезінде</a:t>
            </a:r>
            <a:r>
              <a:rPr lang="ru-RU" sz="16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i="1" dirty="0" err="1" smtClean="0">
                <a:latin typeface="Times New Roman" pitchFamily="18" charset="0"/>
                <a:cs typeface="Times New Roman" pitchFamily="18" charset="0"/>
              </a:rPr>
              <a:t>іздер</a:t>
            </a:r>
            <a:r>
              <a:rPr lang="ru-RU" sz="16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i="1" dirty="0" err="1" smtClean="0">
                <a:latin typeface="Times New Roman" pitchFamily="18" charset="0"/>
                <a:cs typeface="Times New Roman" pitchFamily="18" charset="0"/>
              </a:rPr>
              <a:t>жақсы көрінеді?</a:t>
            </a:r>
            <a:endParaRPr lang="ru-RU" sz="1600" i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sz="16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Көркем сөз:</a:t>
            </a:r>
            <a:endParaRPr lang="ru-RU" sz="1600" i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sz="1600" i="1" dirty="0" err="1" smtClean="0">
                <a:latin typeface="Times New Roman" pitchFamily="18" charset="0"/>
                <a:cs typeface="Times New Roman" pitchFamily="18" charset="0"/>
              </a:rPr>
              <a:t>Ақ киімді</a:t>
            </a:r>
            <a:r>
              <a:rPr lang="ru-RU" sz="16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i="1" dirty="0" err="1" smtClean="0">
                <a:latin typeface="Times New Roman" pitchFamily="18" charset="0"/>
                <a:cs typeface="Times New Roman" pitchFamily="18" charset="0"/>
              </a:rPr>
              <a:t>денелі</a:t>
            </a:r>
            <a:r>
              <a:rPr lang="ru-RU" sz="1600" i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i="1" dirty="0" err="1" smtClean="0">
                <a:latin typeface="Times New Roman" pitchFamily="18" charset="0"/>
                <a:cs typeface="Times New Roman" pitchFamily="18" charset="0"/>
              </a:rPr>
              <a:t>ақ сақалды,</a:t>
            </a:r>
            <a:endParaRPr lang="ru-RU" sz="1600" i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sz="1600" i="1" dirty="0" err="1" smtClean="0">
                <a:latin typeface="Times New Roman" pitchFamily="18" charset="0"/>
                <a:cs typeface="Times New Roman" pitchFamily="18" charset="0"/>
              </a:rPr>
              <a:t>Соқыр, мылқау танымас</a:t>
            </a:r>
            <a:r>
              <a:rPr lang="ru-RU" sz="16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i="1" dirty="0" err="1" smtClean="0">
                <a:latin typeface="Times New Roman" pitchFamily="18" charset="0"/>
                <a:cs typeface="Times New Roman" pitchFamily="18" charset="0"/>
              </a:rPr>
              <a:t>тірі</a:t>
            </a:r>
            <a:r>
              <a:rPr lang="ru-RU" sz="16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i="1" dirty="0" err="1" smtClean="0">
                <a:latin typeface="Times New Roman" pitchFamily="18" charset="0"/>
                <a:cs typeface="Times New Roman" pitchFamily="18" charset="0"/>
              </a:rPr>
              <a:t>жанды</a:t>
            </a:r>
            <a:r>
              <a:rPr lang="ru-RU" sz="1600" i="1" dirty="0" smtClean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 algn="ctr">
              <a:buNone/>
            </a:pPr>
            <a:r>
              <a:rPr lang="ru-RU" sz="1600" i="1" dirty="0" err="1" smtClean="0">
                <a:latin typeface="Times New Roman" pitchFamily="18" charset="0"/>
                <a:cs typeface="Times New Roman" pitchFamily="18" charset="0"/>
              </a:rPr>
              <a:t>Үсті </a:t>
            </a:r>
            <a:r>
              <a:rPr lang="ru-RU" sz="1600" i="1" dirty="0" smtClean="0">
                <a:latin typeface="Times New Roman" pitchFamily="18" charset="0"/>
                <a:cs typeface="Times New Roman" pitchFamily="18" charset="0"/>
              </a:rPr>
              <a:t>– басы </a:t>
            </a:r>
            <a:r>
              <a:rPr lang="ru-RU" sz="1600" i="1" dirty="0" err="1" smtClean="0">
                <a:latin typeface="Times New Roman" pitchFamily="18" charset="0"/>
                <a:cs typeface="Times New Roman" pitchFamily="18" charset="0"/>
              </a:rPr>
              <a:t>ақ қырау түсі суық</a:t>
            </a:r>
            <a:r>
              <a:rPr lang="ru-RU" sz="1600" i="1" dirty="0" smtClean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 algn="ctr">
              <a:buNone/>
            </a:pPr>
            <a:r>
              <a:rPr lang="ru-RU" sz="1600" i="1" dirty="0" err="1" smtClean="0">
                <a:latin typeface="Times New Roman" pitchFamily="18" charset="0"/>
                <a:cs typeface="Times New Roman" pitchFamily="18" charset="0"/>
              </a:rPr>
              <a:t>Басқан жері</a:t>
            </a:r>
            <a:r>
              <a:rPr lang="ru-RU" sz="16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i="1" dirty="0" err="1" smtClean="0">
                <a:latin typeface="Times New Roman" pitchFamily="18" charset="0"/>
                <a:cs typeface="Times New Roman" pitchFamily="18" charset="0"/>
              </a:rPr>
              <a:t>сықырлап келіп</a:t>
            </a:r>
            <a:r>
              <a:rPr lang="ru-RU" sz="16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i="1" dirty="0" err="1" smtClean="0">
                <a:latin typeface="Times New Roman" pitchFamily="18" charset="0"/>
                <a:cs typeface="Times New Roman" pitchFamily="18" charset="0"/>
              </a:rPr>
              <a:t>қалды.</a:t>
            </a:r>
            <a:endParaRPr lang="ru-RU" sz="1600" i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sz="1600" i="1" dirty="0" smtClean="0">
                <a:latin typeface="Times New Roman" pitchFamily="18" charset="0"/>
                <a:cs typeface="Times New Roman" pitchFamily="18" charset="0"/>
              </a:rPr>
              <a:t>                                                                  (Абай)</a:t>
            </a:r>
          </a:p>
          <a:p>
            <a:pPr algn="ctr">
              <a:buNone/>
            </a:pPr>
            <a:r>
              <a:rPr lang="ru-RU" sz="1600" i="1" dirty="0" smtClean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 algn="ctr">
              <a:buNone/>
            </a:pPr>
            <a:r>
              <a:rPr lang="ru-RU" sz="16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Еңбек</a:t>
            </a:r>
            <a:r>
              <a:rPr lang="ru-RU" sz="1600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ru-RU" sz="1600" i="1" dirty="0" err="1" smtClean="0">
                <a:latin typeface="Times New Roman" pitchFamily="18" charset="0"/>
                <a:cs typeface="Times New Roman" pitchFamily="18" charset="0"/>
              </a:rPr>
              <a:t> құс </a:t>
            </a:r>
            <a:r>
              <a:rPr lang="ru-RU" sz="1600" i="1" dirty="0" smtClean="0">
                <a:latin typeface="Times New Roman" pitchFamily="18" charset="0"/>
                <a:cs typeface="Times New Roman" pitchFamily="18" charset="0"/>
              </a:rPr>
              <a:t>тар </a:t>
            </a:r>
            <a:r>
              <a:rPr lang="ru-RU" sz="1600" i="1" dirty="0" err="1" smtClean="0">
                <a:latin typeface="Times New Roman" pitchFamily="18" charset="0"/>
                <a:cs typeface="Times New Roman" pitchFamily="18" charset="0"/>
              </a:rPr>
              <a:t>үшін жемсалғыш жасап</a:t>
            </a:r>
            <a:r>
              <a:rPr lang="ru-RU" sz="1600" i="1" dirty="0" smtClean="0">
                <a:latin typeface="Times New Roman" pitchFamily="18" charset="0"/>
                <a:cs typeface="Times New Roman" pitchFamily="18" charset="0"/>
              </a:rPr>
              <a:t>, оны </a:t>
            </a:r>
            <a:r>
              <a:rPr lang="ru-RU" sz="1600" i="1" dirty="0" err="1" smtClean="0">
                <a:latin typeface="Times New Roman" pitchFamily="18" charset="0"/>
                <a:cs typeface="Times New Roman" pitchFamily="18" charset="0"/>
              </a:rPr>
              <a:t>ағашқа іліп</a:t>
            </a:r>
            <a:r>
              <a:rPr lang="ru-RU" sz="16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i="1" dirty="0" err="1" smtClean="0">
                <a:latin typeface="Times New Roman" pitchFamily="18" charset="0"/>
                <a:cs typeface="Times New Roman" pitchFamily="18" charset="0"/>
              </a:rPr>
              <a:t>қою</a:t>
            </a:r>
            <a:r>
              <a:rPr lang="ru-RU" sz="1600" i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i="1" dirty="0" err="1" smtClean="0">
                <a:latin typeface="Times New Roman" pitchFamily="18" charset="0"/>
                <a:cs typeface="Times New Roman" pitchFamily="18" charset="0"/>
              </a:rPr>
              <a:t>жем</a:t>
            </a:r>
            <a:r>
              <a:rPr lang="ru-RU" sz="1600" i="1" dirty="0" smtClean="0">
                <a:latin typeface="Times New Roman" pitchFamily="18" charset="0"/>
                <a:cs typeface="Times New Roman" pitchFamily="18" charset="0"/>
              </a:rPr>
              <a:t> салу.</a:t>
            </a:r>
          </a:p>
          <a:p>
            <a:pPr algn="ctr">
              <a:buNone/>
            </a:pPr>
            <a:r>
              <a:rPr lang="ru-RU" sz="16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Мақсаты</a:t>
            </a:r>
            <a:r>
              <a:rPr lang="ru-RU" sz="1600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1600" i="1" dirty="0" err="1" smtClean="0">
                <a:latin typeface="Times New Roman" pitchFamily="18" charset="0"/>
                <a:cs typeface="Times New Roman" pitchFamily="18" charset="0"/>
              </a:rPr>
              <a:t>қыстаған құстарға, хайуанаттарға қамқоршы болуға тәрбиелеу.</a:t>
            </a:r>
            <a:endParaRPr lang="ru-RU" sz="1600" i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sz="16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Қимылды ойын</a:t>
            </a:r>
            <a:r>
              <a:rPr lang="ru-RU" sz="16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1600" i="1" dirty="0" err="1" smtClean="0">
                <a:latin typeface="Times New Roman" pitchFamily="18" charset="0"/>
                <a:cs typeface="Times New Roman" pitchFamily="18" charset="0"/>
              </a:rPr>
              <a:t>«Ақ қоян»</a:t>
            </a:r>
            <a:endParaRPr lang="ru-RU" sz="1600" i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sz="16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Мақсаты</a:t>
            </a:r>
            <a:r>
              <a:rPr lang="ru-RU" sz="1600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1600" i="1" dirty="0" err="1" smtClean="0">
                <a:latin typeface="Times New Roman" pitchFamily="18" charset="0"/>
                <a:cs typeface="Times New Roman" pitchFamily="18" charset="0"/>
              </a:rPr>
              <a:t>балаларды</a:t>
            </a:r>
            <a:r>
              <a:rPr lang="ru-RU" sz="16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i="1" dirty="0" err="1" smtClean="0">
                <a:latin typeface="Times New Roman" pitchFamily="18" charset="0"/>
                <a:cs typeface="Times New Roman" pitchFamily="18" charset="0"/>
              </a:rPr>
              <a:t>ептілікке</a:t>
            </a:r>
            <a:r>
              <a:rPr lang="ru-RU" sz="1600" i="1" dirty="0" smtClean="0">
                <a:latin typeface="Times New Roman" pitchFamily="18" charset="0"/>
                <a:cs typeface="Times New Roman" pitchFamily="18" charset="0"/>
              </a:rPr>
              <a:t> баулу.</a:t>
            </a:r>
          </a:p>
          <a:p>
            <a:pPr algn="ctr">
              <a:buNone/>
            </a:pPr>
            <a:r>
              <a:rPr lang="ru-RU" sz="16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Жеке</a:t>
            </a:r>
            <a:r>
              <a:rPr lang="ru-RU" sz="16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жұмыс:</a:t>
            </a:r>
            <a:r>
              <a:rPr lang="ru-RU" sz="1600" i="1" dirty="0" err="1" smtClean="0">
                <a:latin typeface="Times New Roman" pitchFamily="18" charset="0"/>
                <a:cs typeface="Times New Roman" pitchFamily="18" charset="0"/>
              </a:rPr>
              <a:t> бір</a:t>
            </a:r>
            <a:r>
              <a:rPr lang="ru-RU" sz="16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i="1" dirty="0" err="1" smtClean="0">
                <a:latin typeface="Times New Roman" pitchFamily="18" charset="0"/>
                <a:cs typeface="Times New Roman" pitchFamily="18" charset="0"/>
              </a:rPr>
              <a:t>құстың лабиринттен</a:t>
            </a:r>
            <a:r>
              <a:rPr lang="ru-RU" sz="16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i="1" dirty="0" err="1" smtClean="0">
                <a:latin typeface="Times New Roman" pitchFamily="18" charset="0"/>
                <a:cs typeface="Times New Roman" pitchFamily="18" charset="0"/>
              </a:rPr>
              <a:t>шығу жолы</a:t>
            </a:r>
            <a:r>
              <a:rPr lang="ru-RU" sz="16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i="1" dirty="0" err="1" smtClean="0">
                <a:latin typeface="Times New Roman" pitchFamily="18" charset="0"/>
                <a:cs typeface="Times New Roman" pitchFamily="18" charset="0"/>
              </a:rPr>
              <a:t>туралы</a:t>
            </a:r>
            <a:r>
              <a:rPr lang="ru-RU" sz="16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i="1" dirty="0" err="1" smtClean="0">
                <a:latin typeface="Times New Roman" pitchFamily="18" charset="0"/>
                <a:cs typeface="Times New Roman" pitchFamily="18" charset="0"/>
              </a:rPr>
              <a:t>ертегіні</a:t>
            </a:r>
            <a:r>
              <a:rPr lang="ru-RU" sz="16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i="1" dirty="0" err="1" smtClean="0">
                <a:latin typeface="Times New Roman" pitchFamily="18" charset="0"/>
                <a:cs typeface="Times New Roman" pitchFamily="18" charset="0"/>
              </a:rPr>
              <a:t>ойластыру</a:t>
            </a:r>
            <a:r>
              <a:rPr lang="ru-RU" sz="1600" i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ctr">
              <a:buNone/>
            </a:pPr>
            <a:r>
              <a:rPr lang="ru-RU" sz="16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Мақал:</a:t>
            </a:r>
            <a:endParaRPr lang="ru-RU" sz="1600" i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sz="1600" i="1" dirty="0" err="1" smtClean="0">
                <a:latin typeface="Times New Roman" pitchFamily="18" charset="0"/>
                <a:cs typeface="Times New Roman" pitchFamily="18" charset="0"/>
              </a:rPr>
              <a:t>Жемберсең құсқа қыста, сауабы</a:t>
            </a:r>
            <a:r>
              <a:rPr lang="ru-RU" sz="16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i="1" dirty="0" err="1" smtClean="0">
                <a:latin typeface="Times New Roman" pitchFamily="18" charset="0"/>
                <a:cs typeface="Times New Roman" pitchFamily="18" charset="0"/>
              </a:rPr>
              <a:t>тиер</a:t>
            </a:r>
            <a:r>
              <a:rPr lang="ru-RU" sz="16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i="1" dirty="0" err="1" smtClean="0">
                <a:latin typeface="Times New Roman" pitchFamily="18" charset="0"/>
                <a:cs typeface="Times New Roman" pitchFamily="18" charset="0"/>
              </a:rPr>
              <a:t>оның жазда</a:t>
            </a:r>
            <a:r>
              <a:rPr lang="ru-RU" sz="1600" i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sz="1600" dirty="0"/>
          </a:p>
        </p:txBody>
      </p:sp>
      <p:pic>
        <p:nvPicPr>
          <p:cNvPr id="14338" name="Picture 2" descr="http://s15.rimg.info/6d65f851c144830e03e1f6750834deaf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00694" y="2000240"/>
            <a:ext cx="3810140" cy="2409832"/>
          </a:xfrm>
          <a:prstGeom prst="ellipse">
            <a:avLst/>
          </a:prstGeom>
          <a:noFill/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№ </a:t>
            </a:r>
            <a:r>
              <a:rPr lang="en-US" sz="2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19</a:t>
            </a:r>
            <a:r>
              <a:rPr lang="ru-RU" sz="2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       </a:t>
            </a:r>
            <a:r>
              <a:rPr lang="ru-RU" sz="20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Қардың қасиетін бақылау</a:t>
            </a:r>
            <a:r>
              <a:rPr lang="ru-RU" sz="20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br>
              <a:rPr lang="ru-RU" sz="20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2000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00034" y="714356"/>
            <a:ext cx="8143932" cy="5572164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1200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Мақсаты</a:t>
            </a:r>
            <a:r>
              <a:rPr lang="ru-RU" sz="1200" i="1" dirty="0" err="1" smtClean="0">
                <a:latin typeface="Times New Roman" pitchFamily="18" charset="0"/>
                <a:cs typeface="Times New Roman" pitchFamily="18" charset="0"/>
              </a:rPr>
              <a:t> қар туралы</a:t>
            </a:r>
            <a:r>
              <a:rPr lang="ru-RU" sz="1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i="1" dirty="0" err="1" smtClean="0">
                <a:latin typeface="Times New Roman" pitchFamily="18" charset="0"/>
                <a:cs typeface="Times New Roman" pitchFamily="18" charset="0"/>
              </a:rPr>
              <a:t>балалардың білімдерін</a:t>
            </a:r>
            <a:r>
              <a:rPr lang="ru-RU" sz="1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i="1" dirty="0" err="1" smtClean="0">
                <a:latin typeface="Times New Roman" pitchFamily="18" charset="0"/>
                <a:cs typeface="Times New Roman" pitchFamily="18" charset="0"/>
              </a:rPr>
              <a:t>толықтыру, ақ, ұлпа сияқты, күн нұрына шағылысып жылтырайды</a:t>
            </a:r>
            <a:r>
              <a:rPr lang="ru-RU" sz="1200" i="1" dirty="0" smtClean="0">
                <a:latin typeface="Times New Roman" pitchFamily="18" charset="0"/>
                <a:cs typeface="Times New Roman" pitchFamily="18" charset="0"/>
              </a:rPr>
              <a:t>. </a:t>
            </a:r>
          </a:p>
          <a:p>
            <a:pPr>
              <a:buNone/>
            </a:pPr>
            <a:r>
              <a:rPr lang="ru-RU" sz="1200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Көркем сөз:</a:t>
            </a:r>
            <a:endParaRPr lang="ru-RU" sz="1200" i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1200" i="1" dirty="0" err="1" smtClean="0">
                <a:latin typeface="Times New Roman" pitchFamily="18" charset="0"/>
                <a:cs typeface="Times New Roman" pitchFamily="18" charset="0"/>
              </a:rPr>
              <a:t>Аққала</a:t>
            </a:r>
            <a:endParaRPr lang="ru-RU" sz="1200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1200" i="1" dirty="0" smtClean="0">
                <a:latin typeface="Times New Roman" pitchFamily="18" charset="0"/>
                <a:cs typeface="Times New Roman" pitchFamily="18" charset="0"/>
              </a:rPr>
              <a:t>Аула сырты </a:t>
            </a:r>
            <a:r>
              <a:rPr lang="ru-RU" sz="1200" i="1" dirty="0" err="1" smtClean="0">
                <a:latin typeface="Times New Roman" pitchFamily="18" charset="0"/>
                <a:cs typeface="Times New Roman" pitchFamily="18" charset="0"/>
              </a:rPr>
              <a:t>баққа </a:t>
            </a:r>
            <a:r>
              <a:rPr lang="ru-RU" sz="1200" i="1" dirty="0" smtClean="0">
                <a:latin typeface="Times New Roman" pitchFamily="18" charset="0"/>
                <a:cs typeface="Times New Roman" pitchFamily="18" charset="0"/>
              </a:rPr>
              <a:t>да,</a:t>
            </a:r>
          </a:p>
          <a:p>
            <a:pPr>
              <a:buNone/>
            </a:pPr>
            <a:r>
              <a:rPr lang="ru-RU" sz="1200" i="1" dirty="0" err="1" smtClean="0">
                <a:latin typeface="Times New Roman" pitchFamily="18" charset="0"/>
                <a:cs typeface="Times New Roman" pitchFamily="18" charset="0"/>
              </a:rPr>
              <a:t>Тұрғызамыз аққала</a:t>
            </a:r>
            <a:endParaRPr lang="ru-RU" sz="1200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1200" i="1" dirty="0" err="1" smtClean="0">
                <a:latin typeface="Times New Roman" pitchFamily="18" charset="0"/>
                <a:cs typeface="Times New Roman" pitchFamily="18" charset="0"/>
              </a:rPr>
              <a:t>Аққаланы айналып</a:t>
            </a:r>
            <a:r>
              <a:rPr lang="ru-RU" sz="1200" i="1" dirty="0" smtClean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>
              <a:buNone/>
            </a:pPr>
            <a:r>
              <a:rPr lang="ru-RU" sz="1200" i="1" dirty="0" err="1" smtClean="0">
                <a:latin typeface="Times New Roman" pitchFamily="18" charset="0"/>
                <a:cs typeface="Times New Roman" pitchFamily="18" charset="0"/>
              </a:rPr>
              <a:t>Ойлаймыз</a:t>
            </a:r>
            <a:r>
              <a:rPr lang="ru-RU" sz="1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i="1" dirty="0" err="1" smtClean="0">
                <a:latin typeface="Times New Roman" pitchFamily="18" charset="0"/>
                <a:cs typeface="Times New Roman" pitchFamily="18" charset="0"/>
              </a:rPr>
              <a:t>біз</a:t>
            </a:r>
            <a:r>
              <a:rPr lang="ru-RU" sz="1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i="1" dirty="0" err="1" smtClean="0">
                <a:latin typeface="Times New Roman" pitchFamily="18" charset="0"/>
                <a:cs typeface="Times New Roman" pitchFamily="18" charset="0"/>
              </a:rPr>
              <a:t>шаттана</a:t>
            </a:r>
            <a:r>
              <a:rPr lang="ru-RU" sz="1200" i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r>
              <a:rPr lang="ru-RU" sz="1200" i="1" dirty="0" smtClean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>
              <a:buNone/>
            </a:pPr>
            <a:r>
              <a:rPr lang="ru-RU" sz="1200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Қимылды ойын</a:t>
            </a:r>
            <a:r>
              <a:rPr lang="ru-RU" sz="12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1200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«ұстап </a:t>
            </a:r>
            <a:r>
              <a:rPr lang="ru-RU" sz="12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ал»</a:t>
            </a:r>
          </a:p>
          <a:p>
            <a:pPr>
              <a:buNone/>
            </a:pPr>
            <a:r>
              <a:rPr lang="ru-RU" sz="1200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Мақсаты: </a:t>
            </a:r>
            <a:r>
              <a:rPr lang="ru-RU" sz="1200" i="1" dirty="0" err="1" smtClean="0">
                <a:latin typeface="Times New Roman" pitchFamily="18" charset="0"/>
                <a:cs typeface="Times New Roman" pitchFamily="18" charset="0"/>
              </a:rPr>
              <a:t>белгі</a:t>
            </a:r>
            <a:r>
              <a:rPr lang="ru-RU" sz="1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i="1" dirty="0" err="1" smtClean="0">
                <a:latin typeface="Times New Roman" pitchFamily="18" charset="0"/>
                <a:cs typeface="Times New Roman" pitchFamily="18" charset="0"/>
              </a:rPr>
              <a:t>берілісімен</a:t>
            </a:r>
            <a:r>
              <a:rPr lang="ru-RU" sz="1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i="1" dirty="0" err="1" smtClean="0">
                <a:latin typeface="Times New Roman" pitchFamily="18" charset="0"/>
                <a:cs typeface="Times New Roman" pitchFamily="18" charset="0"/>
              </a:rPr>
              <a:t>бірден</a:t>
            </a:r>
            <a:r>
              <a:rPr lang="ru-RU" sz="1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i="1" dirty="0" err="1" smtClean="0">
                <a:latin typeface="Times New Roman" pitchFamily="18" charset="0"/>
                <a:cs typeface="Times New Roman" pitchFamily="18" charset="0"/>
              </a:rPr>
              <a:t>іске</a:t>
            </a:r>
            <a:r>
              <a:rPr lang="ru-RU" sz="1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i="1" dirty="0" err="1" smtClean="0">
                <a:latin typeface="Times New Roman" pitchFamily="18" charset="0"/>
                <a:cs typeface="Times New Roman" pitchFamily="18" charset="0"/>
              </a:rPr>
              <a:t>кірісіп</a:t>
            </a:r>
            <a:r>
              <a:rPr lang="ru-RU" sz="1200" i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200" i="1" dirty="0" err="1" smtClean="0">
                <a:latin typeface="Times New Roman" pitchFamily="18" charset="0"/>
                <a:cs typeface="Times New Roman" pitchFamily="18" charset="0"/>
              </a:rPr>
              <a:t>жаттықтыру.</a:t>
            </a:r>
            <a:endParaRPr lang="ru-RU" sz="1200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1200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Еңбек:</a:t>
            </a:r>
            <a:r>
              <a:rPr lang="ru-RU" sz="1200" i="1" dirty="0" err="1" smtClean="0">
                <a:latin typeface="Times New Roman" pitchFamily="18" charset="0"/>
                <a:cs typeface="Times New Roman" pitchFamily="18" charset="0"/>
              </a:rPr>
              <a:t> қарды күреу.</a:t>
            </a:r>
            <a:endParaRPr lang="ru-RU" sz="1200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1200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Жеке</a:t>
            </a:r>
            <a:r>
              <a:rPr lang="ru-RU" sz="12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жұмыс</a:t>
            </a:r>
            <a:r>
              <a:rPr lang="ru-RU" sz="1200" i="1" dirty="0" err="1" smtClean="0">
                <a:latin typeface="Times New Roman" pitchFamily="18" charset="0"/>
                <a:cs typeface="Times New Roman" pitchFamily="18" charset="0"/>
              </a:rPr>
              <a:t>: қарды жұмырлап, қатты қысу.</a:t>
            </a:r>
            <a:endParaRPr lang="ru-RU" sz="1200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1200" i="1" dirty="0" smtClean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>
              <a:buNone/>
            </a:pPr>
            <a:r>
              <a:rPr lang="ru-RU" sz="1200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Жұмбақтар:</a:t>
            </a:r>
            <a:endParaRPr lang="ru-RU" sz="1200" i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1200" i="1" dirty="0" err="1" smtClean="0">
                <a:latin typeface="Times New Roman" pitchFamily="18" charset="0"/>
                <a:cs typeface="Times New Roman" pitchFamily="18" charset="0"/>
              </a:rPr>
              <a:t>Мамықтай ұлпа,</a:t>
            </a:r>
            <a:endParaRPr lang="ru-RU" sz="1200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1200" i="1" dirty="0" err="1" smtClean="0">
                <a:latin typeface="Times New Roman" pitchFamily="18" charset="0"/>
                <a:cs typeface="Times New Roman" pitchFamily="18" charset="0"/>
              </a:rPr>
              <a:t>Қанттай ақ.</a:t>
            </a:r>
            <a:endParaRPr lang="ru-RU" sz="1200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1200" i="1" dirty="0" err="1" smtClean="0">
                <a:latin typeface="Times New Roman" pitchFamily="18" charset="0"/>
                <a:cs typeface="Times New Roman" pitchFamily="18" charset="0"/>
              </a:rPr>
              <a:t>Қыста жер</a:t>
            </a:r>
            <a:r>
              <a:rPr lang="ru-RU" sz="1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i="1" dirty="0" err="1" smtClean="0">
                <a:latin typeface="Times New Roman" pitchFamily="18" charset="0"/>
                <a:cs typeface="Times New Roman" pitchFamily="18" charset="0"/>
              </a:rPr>
              <a:t>бетін</a:t>
            </a:r>
            <a:r>
              <a:rPr lang="ru-RU" sz="1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i="1" dirty="0" err="1" smtClean="0">
                <a:latin typeface="Times New Roman" pitchFamily="18" charset="0"/>
                <a:cs typeface="Times New Roman" pitchFamily="18" charset="0"/>
              </a:rPr>
              <a:t>басады</a:t>
            </a:r>
            <a:r>
              <a:rPr lang="ru-RU" sz="1200" i="1" dirty="0" smtClean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>
              <a:buNone/>
            </a:pPr>
            <a:r>
              <a:rPr lang="ru-RU" sz="1200" i="1" dirty="0" err="1" smtClean="0">
                <a:latin typeface="Times New Roman" pitchFamily="18" charset="0"/>
                <a:cs typeface="Times New Roman" pitchFamily="18" charset="0"/>
              </a:rPr>
              <a:t>Жазда</a:t>
            </a:r>
            <a:r>
              <a:rPr lang="ru-RU" sz="1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i="1" dirty="0" err="1" smtClean="0">
                <a:latin typeface="Times New Roman" pitchFamily="18" charset="0"/>
                <a:cs typeface="Times New Roman" pitchFamily="18" charset="0"/>
              </a:rPr>
              <a:t>сайға қашады.</a:t>
            </a:r>
            <a:endParaRPr lang="ru-RU" sz="1200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1200" i="1" dirty="0" smtClean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>
              <a:buNone/>
            </a:pPr>
            <a:r>
              <a:rPr lang="ru-RU" sz="1200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Мақал:</a:t>
            </a:r>
            <a:endParaRPr lang="ru-RU" sz="1200" i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1200" i="1" dirty="0" err="1" smtClean="0">
                <a:latin typeface="Times New Roman" pitchFamily="18" charset="0"/>
                <a:cs typeface="Times New Roman" pitchFamily="18" charset="0"/>
              </a:rPr>
              <a:t>Сыртта</a:t>
            </a:r>
            <a:r>
              <a:rPr lang="ru-RU" sz="1200" i="1" dirty="0" smtClean="0">
                <a:latin typeface="Times New Roman" pitchFamily="18" charset="0"/>
                <a:cs typeface="Times New Roman" pitchFamily="18" charset="0"/>
              </a:rPr>
              <a:t> «</a:t>
            </a:r>
            <a:r>
              <a:rPr lang="ru-RU" sz="1200" i="1" dirty="0" err="1" smtClean="0">
                <a:latin typeface="Times New Roman" pitchFamily="18" charset="0"/>
                <a:cs typeface="Times New Roman" pitchFamily="18" charset="0"/>
              </a:rPr>
              <a:t>тау</a:t>
            </a:r>
            <a:r>
              <a:rPr lang="ru-RU" sz="1200" i="1" dirty="0" smtClean="0">
                <a:latin typeface="Times New Roman" pitchFamily="18" charset="0"/>
                <a:cs typeface="Times New Roman" pitchFamily="18" charset="0"/>
              </a:rPr>
              <a:t>» </a:t>
            </a:r>
            <a:r>
              <a:rPr lang="ru-RU" sz="1200" i="1" dirty="0" err="1" smtClean="0">
                <a:latin typeface="Times New Roman" pitchFamily="18" charset="0"/>
                <a:cs typeface="Times New Roman" pitchFamily="18" charset="0"/>
              </a:rPr>
              <a:t>болып</a:t>
            </a:r>
            <a:r>
              <a:rPr lang="ru-RU" sz="1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i="1" dirty="0" err="1" smtClean="0">
                <a:latin typeface="Times New Roman" pitchFamily="18" charset="0"/>
                <a:cs typeface="Times New Roman" pitchFamily="18" charset="0"/>
              </a:rPr>
              <a:t>жатса</a:t>
            </a:r>
            <a:r>
              <a:rPr lang="ru-RU" sz="1200" i="1" dirty="0" smtClean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>
              <a:buNone/>
            </a:pPr>
            <a:r>
              <a:rPr lang="ru-RU" sz="1200" i="1" dirty="0" err="1" smtClean="0">
                <a:latin typeface="Times New Roman" pitchFamily="18" charset="0"/>
                <a:cs typeface="Times New Roman" pitchFamily="18" charset="0"/>
              </a:rPr>
              <a:t>Үйде </a:t>
            </a:r>
            <a:r>
              <a:rPr lang="ru-RU" sz="1200" i="1" dirty="0" smtClean="0">
                <a:latin typeface="Times New Roman" pitchFamily="18" charset="0"/>
                <a:cs typeface="Times New Roman" pitchFamily="18" charset="0"/>
              </a:rPr>
              <a:t>су </a:t>
            </a:r>
            <a:r>
              <a:rPr lang="ru-RU" sz="1200" i="1" dirty="0" err="1" smtClean="0">
                <a:latin typeface="Times New Roman" pitchFamily="18" charset="0"/>
                <a:cs typeface="Times New Roman" pitchFamily="18" charset="0"/>
              </a:rPr>
              <a:t>болып</a:t>
            </a:r>
            <a:r>
              <a:rPr lang="ru-RU" sz="1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i="1" dirty="0" err="1" smtClean="0">
                <a:latin typeface="Times New Roman" pitchFamily="18" charset="0"/>
                <a:cs typeface="Times New Roman" pitchFamily="18" charset="0"/>
              </a:rPr>
              <a:t>тұрады</a:t>
            </a:r>
            <a:r>
              <a:rPr lang="ru-RU" sz="1200" i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r>
              <a:rPr lang="ru-RU" sz="1200" i="1" dirty="0" smtClean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>
              <a:buNone/>
            </a:pPr>
            <a:r>
              <a:rPr lang="ru-RU" sz="1200" i="1" dirty="0" err="1" smtClean="0">
                <a:latin typeface="Times New Roman" pitchFamily="18" charset="0"/>
                <a:cs typeface="Times New Roman" pitchFamily="18" charset="0"/>
              </a:rPr>
              <a:t>Далада</a:t>
            </a:r>
            <a:r>
              <a:rPr lang="ru-RU" sz="1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i="1" dirty="0" err="1" smtClean="0">
                <a:latin typeface="Times New Roman" pitchFamily="18" charset="0"/>
                <a:cs typeface="Times New Roman" pitchFamily="18" charset="0"/>
              </a:rPr>
              <a:t>қар болса</a:t>
            </a:r>
            <a:r>
              <a:rPr lang="ru-RU" sz="1200" i="1" dirty="0" smtClean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>
              <a:buNone/>
            </a:pPr>
            <a:r>
              <a:rPr lang="ru-RU" sz="1200" i="1" dirty="0" err="1" smtClean="0">
                <a:latin typeface="Times New Roman" pitchFamily="18" charset="0"/>
                <a:cs typeface="Times New Roman" pitchFamily="18" charset="0"/>
              </a:rPr>
              <a:t>Қамбада астық болады</a:t>
            </a:r>
            <a:r>
              <a:rPr lang="ru-RU" sz="1200" i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sz="12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Picture 2" descr="http://s15.rimg.info/6d65f851c144830e03e1f6750834deaf.gif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 bwMode="auto">
          <a:xfrm>
            <a:off x="3786182" y="3214686"/>
            <a:ext cx="4826683" cy="3052774"/>
          </a:xfrm>
          <a:prstGeom prst="ellipse">
            <a:avLst/>
          </a:prstGeom>
          <a:noFill/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№ 2</a:t>
            </a:r>
            <a:r>
              <a:rPr lang="en-US" sz="2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r>
              <a:rPr lang="ru-RU" sz="2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Құстарды бақылау</a:t>
            </a:r>
            <a:endParaRPr lang="ru-RU" sz="2000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Содержимое 5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ru-RU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Мақсаты: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қыстайтын, алаңға келетін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құстардың аттарын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анықтау.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Олардың сыртқы бейнесін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қандай жемді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жақсы көретінін, қалай тұрып, қалай жүретіндерін анықтау.</a:t>
            </a:r>
            <a:endParaRPr lang="ru-RU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Балаларды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байқағыштыққа, құстарға жанашыр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болуға тәрбиелеу.</a:t>
            </a:r>
            <a:endParaRPr lang="ru-RU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Көркем сөз:</a:t>
            </a:r>
            <a:endParaRPr lang="ru-RU" i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Мың торғай қамаса қораға,</a:t>
            </a:r>
            <a:endParaRPr lang="ru-RU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Бір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торғай тұрмайды...</a:t>
            </a:r>
            <a:endParaRPr lang="ru-RU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Бір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торғай тұрмайтын қораға</a:t>
            </a:r>
            <a:endParaRPr lang="ru-RU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Мың торғай тұрмайды.</a:t>
            </a:r>
            <a:endParaRPr lang="ru-RU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Қимылды ойындар</a:t>
            </a:r>
            <a:r>
              <a:rPr lang="ru-RU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«Ұядағы құстар»</a:t>
            </a:r>
            <a:endParaRPr lang="ru-RU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endParaRPr lang="ru-RU" dirty="0"/>
          </a:p>
        </p:txBody>
      </p:sp>
      <p:pic>
        <p:nvPicPr>
          <p:cNvPr id="7" name="Picture 2" descr="http://s15.rimg.info/6d65f851c144830e03e1f6750834deaf.gif"/>
          <p:cNvPicPr>
            <a:picLocks noChangeAspect="1" noChangeArrowheads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4317317" y="3429000"/>
            <a:ext cx="4826683" cy="3052774"/>
          </a:xfrm>
          <a:prstGeom prst="ellipse">
            <a:avLst/>
          </a:prstGeom>
          <a:noFill/>
        </p:spPr>
      </p:pic>
      <p:pic>
        <p:nvPicPr>
          <p:cNvPr id="8" name="Picture 2" descr="http://s15.rimg.info/6d65f851c144830e03e1f6750834deaf.gif"/>
          <p:cNvPicPr>
            <a:picLocks noChangeAspect="1" noChangeArrowheads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4317317" y="3500438"/>
            <a:ext cx="4826683" cy="3052774"/>
          </a:xfrm>
          <a:prstGeom prst="ellipse">
            <a:avLst/>
          </a:prstGeom>
          <a:noFill/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0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№21  </a:t>
            </a:r>
            <a:r>
              <a:rPr lang="ru-RU" sz="2000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Табиғат күнтізбесі бойынша</a:t>
            </a:r>
            <a:r>
              <a:rPr lang="ru-RU" sz="20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ауа</a:t>
            </a:r>
            <a:r>
              <a:rPr lang="ru-RU" sz="20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райын</a:t>
            </a:r>
            <a:r>
              <a:rPr lang="ru-RU" sz="20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бақылау</a:t>
            </a:r>
            <a:r>
              <a:rPr lang="ru-RU" sz="20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br>
              <a:rPr lang="ru-RU" sz="20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2000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1142984"/>
            <a:ext cx="8229600" cy="4525963"/>
          </a:xfrm>
        </p:spPr>
        <p:txBody>
          <a:bodyPr>
            <a:normAutofit fontScale="25000" lnSpcReduction="20000"/>
          </a:bodyPr>
          <a:lstStyle/>
          <a:p>
            <a:r>
              <a:rPr lang="ru-RU" dirty="0" smtClean="0"/>
              <a:t> </a:t>
            </a:r>
          </a:p>
          <a:p>
            <a:pPr>
              <a:buNone/>
            </a:pPr>
            <a:r>
              <a:rPr lang="ru-RU" sz="5600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Мақсаты: </a:t>
            </a:r>
            <a:r>
              <a:rPr lang="ru-RU" sz="5600" i="1" dirty="0" err="1" smtClean="0">
                <a:latin typeface="Times New Roman" pitchFamily="18" charset="0"/>
                <a:cs typeface="Times New Roman" pitchFamily="18" charset="0"/>
              </a:rPr>
              <a:t>ауа</a:t>
            </a:r>
            <a:r>
              <a:rPr lang="ru-RU" sz="56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600" i="1" dirty="0" err="1" smtClean="0">
                <a:latin typeface="Times New Roman" pitchFamily="18" charset="0"/>
                <a:cs typeface="Times New Roman" pitchFamily="18" charset="0"/>
              </a:rPr>
              <a:t>райын</a:t>
            </a:r>
            <a:r>
              <a:rPr lang="ru-RU" sz="56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600" i="1" dirty="0" err="1" smtClean="0">
                <a:latin typeface="Times New Roman" pitchFamily="18" charset="0"/>
                <a:cs typeface="Times New Roman" pitchFamily="18" charset="0"/>
              </a:rPr>
              <a:t>бақылау.</a:t>
            </a:r>
            <a:r>
              <a:rPr lang="ru-RU" sz="56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600" i="1" dirty="0" err="1" smtClean="0">
                <a:latin typeface="Times New Roman" pitchFamily="18" charset="0"/>
                <a:cs typeface="Times New Roman" pitchFamily="18" charset="0"/>
              </a:rPr>
              <a:t>Ауа</a:t>
            </a:r>
            <a:r>
              <a:rPr lang="ru-RU" sz="56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600" i="1" dirty="0" err="1" smtClean="0">
                <a:latin typeface="Times New Roman" pitchFamily="18" charset="0"/>
                <a:cs typeface="Times New Roman" pitchFamily="18" charset="0"/>
              </a:rPr>
              <a:t>райына</a:t>
            </a:r>
            <a:r>
              <a:rPr lang="ru-RU" sz="56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600" i="1" dirty="0" err="1" smtClean="0">
                <a:latin typeface="Times New Roman" pitchFamily="18" charset="0"/>
                <a:cs typeface="Times New Roman" pitchFamily="18" charset="0"/>
              </a:rPr>
              <a:t>көңіл бөліп, байқау өткізулерін ұсыну.</a:t>
            </a:r>
            <a:endParaRPr lang="ru-RU" sz="5600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5600" i="1" dirty="0" smtClean="0">
                <a:latin typeface="Times New Roman" pitchFamily="18" charset="0"/>
                <a:cs typeface="Times New Roman" pitchFamily="18" charset="0"/>
              </a:rPr>
              <a:t>1.   </a:t>
            </a:r>
            <a:r>
              <a:rPr lang="ru-RU" sz="5600" i="1" dirty="0" err="1" smtClean="0">
                <a:latin typeface="Times New Roman" pitchFamily="18" charset="0"/>
                <a:cs typeface="Times New Roman" pitchFamily="18" charset="0"/>
              </a:rPr>
              <a:t>Сық </a:t>
            </a:r>
            <a:r>
              <a:rPr lang="ru-RU" sz="5600" i="1" dirty="0" smtClean="0">
                <a:latin typeface="Times New Roman" pitchFamily="18" charset="0"/>
                <a:cs typeface="Times New Roman" pitchFamily="18" charset="0"/>
              </a:rPr>
              <a:t>па, </a:t>
            </a:r>
            <a:r>
              <a:rPr lang="ru-RU" sz="5600" i="1" dirty="0" err="1" smtClean="0">
                <a:latin typeface="Times New Roman" pitchFamily="18" charset="0"/>
                <a:cs typeface="Times New Roman" pitchFamily="18" charset="0"/>
              </a:rPr>
              <a:t>жылы</a:t>
            </a:r>
            <a:r>
              <a:rPr lang="ru-RU" sz="56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600" i="1" dirty="0" err="1" smtClean="0">
                <a:latin typeface="Times New Roman" pitchFamily="18" charset="0"/>
                <a:cs typeface="Times New Roman" pitchFamily="18" charset="0"/>
              </a:rPr>
              <a:t>ма</a:t>
            </a:r>
            <a:r>
              <a:rPr lang="ru-RU" sz="5600" i="1" dirty="0" smtClean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>
              <a:buNone/>
            </a:pPr>
            <a:r>
              <a:rPr lang="ru-RU" sz="5600" i="1" dirty="0" smtClean="0">
                <a:latin typeface="Times New Roman" pitchFamily="18" charset="0"/>
                <a:cs typeface="Times New Roman" pitchFamily="18" charset="0"/>
              </a:rPr>
              <a:t>2.   </a:t>
            </a:r>
            <a:r>
              <a:rPr lang="ru-RU" sz="5600" i="1" dirty="0" err="1" smtClean="0">
                <a:latin typeface="Times New Roman" pitchFamily="18" charset="0"/>
                <a:cs typeface="Times New Roman" pitchFamily="18" charset="0"/>
              </a:rPr>
              <a:t>Күн желді</a:t>
            </a:r>
            <a:r>
              <a:rPr lang="ru-RU" sz="56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600" i="1" dirty="0" err="1" smtClean="0">
                <a:latin typeface="Times New Roman" pitchFamily="18" charset="0"/>
                <a:cs typeface="Times New Roman" pitchFamily="18" charset="0"/>
              </a:rPr>
              <a:t>ме</a:t>
            </a:r>
            <a:r>
              <a:rPr lang="ru-RU" sz="5600" i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5600" i="1" dirty="0" err="1" smtClean="0">
                <a:latin typeface="Times New Roman" pitchFamily="18" charset="0"/>
                <a:cs typeface="Times New Roman" pitchFamily="18" charset="0"/>
              </a:rPr>
              <a:t>жоқ </a:t>
            </a:r>
            <a:r>
              <a:rPr lang="ru-RU" sz="5600" i="1" dirty="0" smtClean="0">
                <a:latin typeface="Times New Roman" pitchFamily="18" charset="0"/>
                <a:cs typeface="Times New Roman" pitchFamily="18" charset="0"/>
              </a:rPr>
              <a:t>па?</a:t>
            </a:r>
          </a:p>
          <a:p>
            <a:pPr>
              <a:buNone/>
            </a:pPr>
            <a:r>
              <a:rPr lang="ru-RU" sz="5600" i="1" dirty="0" smtClean="0">
                <a:latin typeface="Times New Roman" pitchFamily="18" charset="0"/>
                <a:cs typeface="Times New Roman" pitchFamily="18" charset="0"/>
              </a:rPr>
              <a:t>3.   </a:t>
            </a:r>
            <a:r>
              <a:rPr lang="ru-RU" sz="5600" i="1" dirty="0" err="1" smtClean="0">
                <a:latin typeface="Times New Roman" pitchFamily="18" charset="0"/>
                <a:cs typeface="Times New Roman" pitchFamily="18" charset="0"/>
              </a:rPr>
              <a:t>Балалар</a:t>
            </a:r>
            <a:r>
              <a:rPr lang="ru-RU" sz="56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600" i="1" dirty="0" err="1" smtClean="0">
                <a:latin typeface="Times New Roman" pitchFamily="18" charset="0"/>
                <a:cs typeface="Times New Roman" pitchFamily="18" charset="0"/>
              </a:rPr>
              <a:t>қалай киінген</a:t>
            </a:r>
            <a:r>
              <a:rPr lang="ru-RU" sz="5600" i="1" dirty="0" smtClean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>
              <a:buNone/>
            </a:pPr>
            <a:r>
              <a:rPr lang="ru-RU" sz="5600" i="1" dirty="0" smtClean="0">
                <a:latin typeface="Times New Roman" pitchFamily="18" charset="0"/>
                <a:cs typeface="Times New Roman" pitchFamily="18" charset="0"/>
              </a:rPr>
              <a:t>4.   </a:t>
            </a:r>
            <a:r>
              <a:rPr lang="ru-RU" sz="5600" i="1" dirty="0" err="1" smtClean="0">
                <a:latin typeface="Times New Roman" pitchFamily="18" charset="0"/>
                <a:cs typeface="Times New Roman" pitchFamily="18" charset="0"/>
              </a:rPr>
              <a:t>Ауа</a:t>
            </a:r>
            <a:r>
              <a:rPr lang="ru-RU" sz="56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600" i="1" dirty="0" err="1" smtClean="0">
                <a:latin typeface="Times New Roman" pitchFamily="18" charset="0"/>
                <a:cs typeface="Times New Roman" pitchFamily="18" charset="0"/>
              </a:rPr>
              <a:t>райының жайы</a:t>
            </a:r>
            <a:r>
              <a:rPr lang="ru-RU" sz="56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600" i="1" dirty="0" err="1" smtClean="0">
                <a:latin typeface="Times New Roman" pitchFamily="18" charset="0"/>
                <a:cs typeface="Times New Roman" pitchFamily="18" charset="0"/>
              </a:rPr>
              <a:t>қалай анықталады?</a:t>
            </a:r>
            <a:endParaRPr lang="ru-RU" sz="5600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5600" i="1" dirty="0" smtClean="0">
                <a:latin typeface="Times New Roman" pitchFamily="18" charset="0"/>
                <a:cs typeface="Times New Roman" pitchFamily="18" charset="0"/>
              </a:rPr>
              <a:t>5.   </a:t>
            </a:r>
            <a:r>
              <a:rPr lang="ru-RU" sz="5600" i="1" dirty="0" err="1" smtClean="0">
                <a:latin typeface="Times New Roman" pitchFamily="18" charset="0"/>
                <a:cs typeface="Times New Roman" pitchFamily="18" charset="0"/>
              </a:rPr>
              <a:t>Күн шуақты ма</a:t>
            </a:r>
            <a:r>
              <a:rPr lang="ru-RU" sz="5600" i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5600" i="1" dirty="0" err="1" smtClean="0">
                <a:latin typeface="Times New Roman" pitchFamily="18" charset="0"/>
                <a:cs typeface="Times New Roman" pitchFamily="18" charset="0"/>
              </a:rPr>
              <a:t>әлде бұлыңғыр ма</a:t>
            </a:r>
            <a:r>
              <a:rPr lang="ru-RU" sz="5600" i="1" dirty="0" smtClean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>
              <a:buNone/>
            </a:pPr>
            <a:r>
              <a:rPr lang="ru-RU" sz="5600" i="1" dirty="0" smtClean="0">
                <a:latin typeface="Times New Roman" pitchFamily="18" charset="0"/>
                <a:cs typeface="Times New Roman" pitchFamily="18" charset="0"/>
              </a:rPr>
              <a:t>6.   </a:t>
            </a:r>
            <a:r>
              <a:rPr lang="ru-RU" sz="5600" i="1" dirty="0" err="1" smtClean="0">
                <a:latin typeface="Times New Roman" pitchFamily="18" charset="0"/>
                <a:cs typeface="Times New Roman" pitchFamily="18" charset="0"/>
              </a:rPr>
              <a:t>Қар жауып</a:t>
            </a:r>
            <a:r>
              <a:rPr lang="ru-RU" sz="56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600" i="1" dirty="0" err="1" smtClean="0">
                <a:latin typeface="Times New Roman" pitchFamily="18" charset="0"/>
                <a:cs typeface="Times New Roman" pitchFamily="18" charset="0"/>
              </a:rPr>
              <a:t>тұр ма</a:t>
            </a:r>
            <a:r>
              <a:rPr lang="ru-RU" sz="5600" i="1" dirty="0" smtClean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>
              <a:buNone/>
            </a:pPr>
            <a:r>
              <a:rPr lang="ru-RU" sz="5600" i="1" dirty="0" smtClean="0">
                <a:latin typeface="Times New Roman" pitchFamily="18" charset="0"/>
                <a:cs typeface="Times New Roman" pitchFamily="18" charset="0"/>
              </a:rPr>
              <a:t>7.   </a:t>
            </a:r>
            <a:r>
              <a:rPr lang="ru-RU" sz="5600" i="1" dirty="0" err="1" smtClean="0">
                <a:latin typeface="Times New Roman" pitchFamily="18" charset="0"/>
                <a:cs typeface="Times New Roman" pitchFamily="18" charset="0"/>
              </a:rPr>
              <a:t>Жуырда</a:t>
            </a:r>
            <a:r>
              <a:rPr lang="ru-RU" sz="56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600" i="1" dirty="0" err="1" smtClean="0">
                <a:latin typeface="Times New Roman" pitchFamily="18" charset="0"/>
                <a:cs typeface="Times New Roman" pitchFamily="18" charset="0"/>
              </a:rPr>
              <a:t>қар жауып</a:t>
            </a:r>
            <a:r>
              <a:rPr lang="ru-RU" sz="5600" i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5600" i="1" dirty="0" err="1" smtClean="0">
                <a:latin typeface="Times New Roman" pitchFamily="18" charset="0"/>
                <a:cs typeface="Times New Roman" pitchFamily="18" charset="0"/>
              </a:rPr>
              <a:t>өттіме ме</a:t>
            </a:r>
            <a:r>
              <a:rPr lang="ru-RU" sz="5600" i="1" dirty="0" smtClean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>
              <a:buNone/>
            </a:pPr>
            <a:r>
              <a:rPr lang="ru-RU" sz="5600" i="1" dirty="0" err="1" smtClean="0">
                <a:latin typeface="Times New Roman" pitchFamily="18" charset="0"/>
                <a:cs typeface="Times New Roman" pitchFamily="18" charset="0"/>
              </a:rPr>
              <a:t>Серуендеп</a:t>
            </a:r>
            <a:r>
              <a:rPr lang="ru-RU" sz="5600" i="1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5600" i="1" dirty="0" err="1" smtClean="0">
                <a:latin typeface="Times New Roman" pitchFamily="18" charset="0"/>
                <a:cs typeface="Times New Roman" pitchFamily="18" charset="0"/>
              </a:rPr>
              <a:t>келген</a:t>
            </a:r>
            <a:r>
              <a:rPr lang="ru-RU" sz="56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600" i="1" dirty="0" err="1" smtClean="0">
                <a:latin typeface="Times New Roman" pitchFamily="18" charset="0"/>
                <a:cs typeface="Times New Roman" pitchFamily="18" charset="0"/>
              </a:rPr>
              <a:t>балаларға бүгін өздері көріп, бақылаған ауа</a:t>
            </a:r>
            <a:r>
              <a:rPr lang="ru-RU" sz="56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600" i="1" dirty="0" err="1" smtClean="0">
                <a:latin typeface="Times New Roman" pitchFamily="18" charset="0"/>
                <a:cs typeface="Times New Roman" pitchFamily="18" charset="0"/>
              </a:rPr>
              <a:t>райының жайын</a:t>
            </a:r>
            <a:r>
              <a:rPr lang="ru-RU" sz="56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600" i="1" dirty="0" err="1" smtClean="0">
                <a:latin typeface="Times New Roman" pitchFamily="18" charset="0"/>
                <a:cs typeface="Times New Roman" pitchFamily="18" charset="0"/>
              </a:rPr>
              <a:t>күнтізбеге белгілеулері</a:t>
            </a:r>
            <a:r>
              <a:rPr lang="ru-RU" sz="56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600" i="1" dirty="0" err="1" smtClean="0">
                <a:latin typeface="Times New Roman" pitchFamily="18" charset="0"/>
                <a:cs typeface="Times New Roman" pitchFamily="18" charset="0"/>
              </a:rPr>
              <a:t>керектігін</a:t>
            </a:r>
            <a:r>
              <a:rPr lang="ru-RU" sz="56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600" i="1" dirty="0" err="1" smtClean="0">
                <a:latin typeface="Times New Roman" pitchFamily="18" charset="0"/>
                <a:cs typeface="Times New Roman" pitchFamily="18" charset="0"/>
              </a:rPr>
              <a:t>естеріне</a:t>
            </a:r>
            <a:r>
              <a:rPr lang="ru-RU" sz="5600" i="1" dirty="0" smtClean="0">
                <a:latin typeface="Times New Roman" pitchFamily="18" charset="0"/>
                <a:cs typeface="Times New Roman" pitchFamily="18" charset="0"/>
              </a:rPr>
              <a:t> салу.</a:t>
            </a:r>
          </a:p>
          <a:p>
            <a:pPr>
              <a:buNone/>
            </a:pPr>
            <a:r>
              <a:rPr lang="ru-RU" sz="5600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Тапсырма</a:t>
            </a:r>
            <a:r>
              <a:rPr lang="ru-RU" sz="56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ru-RU" sz="56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600" i="1" dirty="0" err="1" smtClean="0">
                <a:latin typeface="Times New Roman" pitchFamily="18" charset="0"/>
                <a:cs typeface="Times New Roman" pitchFamily="18" charset="0"/>
              </a:rPr>
              <a:t>бұлттың суретін</a:t>
            </a:r>
            <a:r>
              <a:rPr lang="ru-RU" sz="5600" i="1" dirty="0" smtClean="0">
                <a:latin typeface="Times New Roman" pitchFamily="18" charset="0"/>
                <a:cs typeface="Times New Roman" pitchFamily="18" charset="0"/>
              </a:rPr>
              <a:t> салу.</a:t>
            </a:r>
          </a:p>
          <a:p>
            <a:pPr>
              <a:buNone/>
            </a:pPr>
            <a:r>
              <a:rPr lang="ru-RU" sz="5600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Көркем сөз</a:t>
            </a:r>
            <a:endParaRPr lang="ru-RU" sz="5600" i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5600" i="1" dirty="0" err="1" smtClean="0">
                <a:latin typeface="Times New Roman" pitchFamily="18" charset="0"/>
                <a:cs typeface="Times New Roman" pitchFamily="18" charset="0"/>
              </a:rPr>
              <a:t>Далада</a:t>
            </a:r>
            <a:r>
              <a:rPr lang="ru-RU" sz="56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600" i="1" dirty="0" err="1" smtClean="0">
                <a:latin typeface="Times New Roman" pitchFamily="18" charset="0"/>
                <a:cs typeface="Times New Roman" pitchFamily="18" charset="0"/>
              </a:rPr>
              <a:t>қандай тамаша</a:t>
            </a:r>
            <a:r>
              <a:rPr lang="ru-RU" sz="5600" i="1" dirty="0" smtClean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>
              <a:buNone/>
            </a:pPr>
            <a:r>
              <a:rPr lang="ru-RU" sz="5600" i="1" dirty="0" err="1" smtClean="0">
                <a:latin typeface="Times New Roman" pitchFamily="18" charset="0"/>
                <a:cs typeface="Times New Roman" pitchFamily="18" charset="0"/>
              </a:rPr>
              <a:t>Ақ мамыққа оранған.</a:t>
            </a:r>
            <a:endParaRPr lang="ru-RU" sz="5600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5600" i="1" dirty="0" err="1" smtClean="0">
                <a:latin typeface="Times New Roman" pitchFamily="18" charset="0"/>
                <a:cs typeface="Times New Roman" pitchFamily="18" charset="0"/>
              </a:rPr>
              <a:t>Ақ дастархан</a:t>
            </a:r>
            <a:r>
              <a:rPr lang="ru-RU" sz="56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600" i="1" dirty="0" err="1" smtClean="0">
                <a:latin typeface="Times New Roman" pitchFamily="18" charset="0"/>
                <a:cs typeface="Times New Roman" pitchFamily="18" charset="0"/>
              </a:rPr>
              <a:t>жапқандай,</a:t>
            </a:r>
            <a:endParaRPr lang="ru-RU" sz="5600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5600" i="1" dirty="0" err="1" smtClean="0">
                <a:latin typeface="Times New Roman" pitchFamily="18" charset="0"/>
                <a:cs typeface="Times New Roman" pitchFamily="18" charset="0"/>
              </a:rPr>
              <a:t>Көз тоймайды</a:t>
            </a:r>
            <a:r>
              <a:rPr lang="ru-RU" sz="56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600" i="1" dirty="0" err="1" smtClean="0">
                <a:latin typeface="Times New Roman" pitchFamily="18" charset="0"/>
                <a:cs typeface="Times New Roman" pitchFamily="18" charset="0"/>
              </a:rPr>
              <a:t>қарасаң.</a:t>
            </a:r>
            <a:endParaRPr lang="ru-RU" sz="5600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5600" i="1" dirty="0" smtClean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>
              <a:buNone/>
            </a:pPr>
            <a:r>
              <a:rPr lang="ru-RU" sz="5600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Қимылды ойын</a:t>
            </a:r>
            <a:r>
              <a:rPr lang="ru-RU" sz="56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5600" i="1" dirty="0" err="1" smtClean="0">
                <a:latin typeface="Times New Roman" pitchFamily="18" charset="0"/>
                <a:cs typeface="Times New Roman" pitchFamily="18" charset="0"/>
              </a:rPr>
              <a:t>«Арқан тарту</a:t>
            </a:r>
            <a:r>
              <a:rPr lang="ru-RU" sz="5600" i="1" dirty="0" smtClean="0">
                <a:latin typeface="Times New Roman" pitchFamily="18" charset="0"/>
                <a:cs typeface="Times New Roman" pitchFamily="18" charset="0"/>
              </a:rPr>
              <a:t>!»</a:t>
            </a:r>
          </a:p>
          <a:p>
            <a:pPr>
              <a:buNone/>
            </a:pPr>
            <a:r>
              <a:rPr lang="ru-RU" sz="5600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Мақсаты:</a:t>
            </a:r>
            <a:r>
              <a:rPr lang="ru-RU" sz="5600" i="1" dirty="0" err="1" smtClean="0">
                <a:latin typeface="Times New Roman" pitchFamily="18" charset="0"/>
                <a:cs typeface="Times New Roman" pitchFamily="18" charset="0"/>
              </a:rPr>
              <a:t> қимыл-қозғалыстарын қалыптастыру.</a:t>
            </a:r>
            <a:endParaRPr lang="ru-RU" sz="5600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5600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Еңбек:</a:t>
            </a:r>
            <a:r>
              <a:rPr lang="ru-RU" sz="5600" i="1" dirty="0" err="1" smtClean="0">
                <a:latin typeface="Times New Roman" pitchFamily="18" charset="0"/>
                <a:cs typeface="Times New Roman" pitchFamily="18" charset="0"/>
              </a:rPr>
              <a:t> кішкентай</a:t>
            </a:r>
            <a:r>
              <a:rPr lang="ru-RU" sz="56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600" i="1" dirty="0" err="1" smtClean="0">
                <a:latin typeface="Times New Roman" pitchFamily="18" charset="0"/>
                <a:cs typeface="Times New Roman" pitchFamily="18" charset="0"/>
              </a:rPr>
              <a:t>балдырғандардың ойнайтын</a:t>
            </a:r>
            <a:r>
              <a:rPr lang="ru-RU" sz="56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600" i="1" dirty="0" err="1" smtClean="0">
                <a:latin typeface="Times New Roman" pitchFamily="18" charset="0"/>
                <a:cs typeface="Times New Roman" pitchFamily="18" charset="0"/>
              </a:rPr>
              <a:t>ауласын</a:t>
            </a:r>
            <a:r>
              <a:rPr lang="ru-RU" sz="56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600" i="1" dirty="0" err="1" smtClean="0">
                <a:latin typeface="Times New Roman" pitchFamily="18" charset="0"/>
                <a:cs typeface="Times New Roman" pitchFamily="18" charset="0"/>
              </a:rPr>
              <a:t>қардан тазарту</a:t>
            </a:r>
            <a:r>
              <a:rPr lang="ru-RU" sz="5600" i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r>
              <a:rPr lang="ru-RU" sz="5600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Мақсаты: </a:t>
            </a:r>
            <a:r>
              <a:rPr lang="ru-RU" sz="5600" i="1" dirty="0" err="1" smtClean="0">
                <a:latin typeface="Times New Roman" pitchFamily="18" charset="0"/>
                <a:cs typeface="Times New Roman" pitchFamily="18" charset="0"/>
              </a:rPr>
              <a:t>балаларды</a:t>
            </a:r>
            <a:r>
              <a:rPr lang="ru-RU" sz="56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600" i="1" dirty="0" err="1" smtClean="0">
                <a:latin typeface="Times New Roman" pitchFamily="18" charset="0"/>
                <a:cs typeface="Times New Roman" pitchFamily="18" charset="0"/>
              </a:rPr>
              <a:t>өздерінен кішілерге</a:t>
            </a:r>
            <a:r>
              <a:rPr lang="ru-RU" sz="56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600" i="1" dirty="0" err="1" smtClean="0">
                <a:latin typeface="Times New Roman" pitchFamily="18" charset="0"/>
                <a:cs typeface="Times New Roman" pitchFamily="18" charset="0"/>
              </a:rPr>
              <a:t>қамқоршы болуға тәрбиелеу.</a:t>
            </a:r>
            <a:endParaRPr lang="ru-RU" sz="5600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5600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Жеке</a:t>
            </a:r>
            <a:r>
              <a:rPr lang="ru-RU" sz="56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600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жұмыс: </a:t>
            </a:r>
            <a:r>
              <a:rPr lang="ru-RU" sz="5600" i="1" dirty="0" err="1" smtClean="0">
                <a:latin typeface="Times New Roman" pitchFamily="18" charset="0"/>
                <a:cs typeface="Times New Roman" pitchFamily="18" charset="0"/>
              </a:rPr>
              <a:t>алдағы тосқауылдан өтерде: жүгіру, еңбектеп жүгіруге, секіруге</a:t>
            </a:r>
            <a:r>
              <a:rPr lang="ru-RU" sz="56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600" i="1" dirty="0" err="1" smtClean="0">
                <a:latin typeface="Times New Roman" pitchFamily="18" charset="0"/>
                <a:cs typeface="Times New Roman" pitchFamily="18" charset="0"/>
              </a:rPr>
              <a:t>жаттықтыру.</a:t>
            </a:r>
            <a:endParaRPr lang="ru-RU" sz="5600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5600" i="1" dirty="0" smtClean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>
              <a:buNone/>
            </a:pPr>
            <a:r>
              <a:rPr lang="ru-RU" sz="5600" i="1" dirty="0" smtClean="0">
                <a:latin typeface="Times New Roman" pitchFamily="18" charset="0"/>
                <a:cs typeface="Times New Roman" pitchFamily="18" charset="0"/>
              </a:rPr>
              <a:t> </a:t>
            </a:r>
            <a:endParaRPr lang="ru-RU" sz="5600" i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2" descr="http://s15.rimg.info/6d65f851c144830e03e1f6750834deaf.gif"/>
          <p:cNvPicPr>
            <a:picLocks noChangeAspect="1" noChangeArrowheads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5072066" y="3143248"/>
            <a:ext cx="3840276" cy="2428892"/>
          </a:xfrm>
          <a:prstGeom prst="ellipse">
            <a:avLst/>
          </a:prstGeom>
          <a:noFill/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0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№22 </a:t>
            </a:r>
            <a:r>
              <a:rPr lang="ru-RU" sz="2000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Табиғат күнтізбесі бойынша</a:t>
            </a:r>
            <a:r>
              <a:rPr lang="ru-RU" sz="20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ауа</a:t>
            </a:r>
            <a:r>
              <a:rPr lang="ru-RU" sz="20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райын</a:t>
            </a:r>
            <a:r>
              <a:rPr lang="ru-RU" sz="20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бақылау</a:t>
            </a:r>
            <a:r>
              <a:rPr lang="ru-RU" sz="20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br>
              <a:rPr lang="ru-RU" sz="20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2000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857232"/>
            <a:ext cx="8229600" cy="5715040"/>
          </a:xfrm>
        </p:spPr>
        <p:txBody>
          <a:bodyPr>
            <a:normAutofit fontScale="47500" lnSpcReduction="20000"/>
          </a:bodyPr>
          <a:lstStyle/>
          <a:p>
            <a:pPr>
              <a:buNone/>
            </a:pPr>
            <a:r>
              <a:rPr lang="ru-RU" dirty="0" smtClean="0"/>
              <a:t> </a:t>
            </a:r>
          </a:p>
          <a:p>
            <a:pPr>
              <a:buNone/>
            </a:pPr>
            <a:r>
              <a:rPr lang="ru-RU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Мақсаты: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өткен күндердегі дей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ауа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райын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бақылау.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Ағаштарды анықтап зерттеу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Күзде олар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қандай болғанын еске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түсіру.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Қандай өзгеріс 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бар?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Бір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ағашты анықтап, суретін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салып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, оны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күнтізбеге сақтау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Балалар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бала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бақшада тәрбиешінің көмегімен ауа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райының жағдайын күнтізбеге белгілеу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r>
              <a:rPr lang="ru-RU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Тапсырма</a:t>
            </a:r>
            <a:r>
              <a:rPr lang="ru-RU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«Ашық аспан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»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тақырыпта сурет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салу.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Қағаз түстерінің бояуын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түстеп, бір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бояудың үстіне екінші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бояуды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жаға отырып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түсін келтіруге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үйрету.</a:t>
            </a:r>
            <a:endParaRPr lang="ru-RU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Көркем сөз:</a:t>
            </a:r>
            <a:endParaRPr lang="ru-RU" i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Бүрсең қағып жапырақтар,</a:t>
            </a:r>
            <a:endParaRPr lang="ru-RU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Көше кезіп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көшіп жатыр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Тыныш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қалған атыраптар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>
              <a:buNone/>
            </a:pP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Аппақ қарға тосып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жатыр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Қимылды ойындар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«Соқыр теке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».</a:t>
            </a:r>
          </a:p>
          <a:p>
            <a:pPr>
              <a:buNone/>
            </a:pP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Мақсаты: шеңберде 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тез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жүгіруге жаттықтыру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ептілікке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үйрету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ойынның сөздерін дұрыс айтқызып жаттату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r>
              <a:rPr lang="ru-RU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Еңбек: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қатқан мұз жолын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тазалап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, су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құйып ретке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келтіру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r>
              <a:rPr lang="ru-RU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Мақсаты: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алаңшада тазалық, тәртіп сақтап, судың мұзға айналғанын көріп, қызықтау...</a:t>
            </a:r>
            <a:endParaRPr lang="ru-RU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Жеке</a:t>
            </a:r>
            <a:r>
              <a:rPr lang="ru-RU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жұмыс: 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Кім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алысқа лақтырады?».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Қар түйіршіктерін алысқа лақтыруға жаттықтыру.</a:t>
            </a:r>
            <a:endParaRPr lang="ru-RU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Жорамалдар</a:t>
            </a:r>
            <a:r>
              <a:rPr lang="ru-RU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>
              <a:buNone/>
            </a:pP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1.  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Қыс аязды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болса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жаз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ыстық болады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2.  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Қыста қар 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мол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болса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жазда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жаңбыр мол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болады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3.  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Ағашқа қырау тұрса 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күн жылы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болады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>
              <a:buNone/>
            </a:pPr>
            <a:endParaRPr lang="ru-RU" i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2" descr="http://s15.rimg.info/6d65f851c144830e03e1f6750834deaf.gif"/>
          <p:cNvPicPr>
            <a:picLocks noChangeAspect="1" noChangeArrowheads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5523900" y="4714884"/>
            <a:ext cx="3388441" cy="2143116"/>
          </a:xfrm>
          <a:prstGeom prst="ellipse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000" i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№ 2 </a:t>
            </a:r>
            <a:r>
              <a:rPr lang="ru-RU" sz="2000" i="1" dirty="0" err="1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Қар </a:t>
            </a:r>
            <a:r>
              <a:rPr lang="ru-RU" sz="2000" i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(</a:t>
            </a:r>
            <a:r>
              <a:rPr lang="ru-RU" sz="2000" i="1" dirty="0" err="1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ұлпаларының</a:t>
            </a:r>
            <a:r>
              <a:rPr lang="ru-RU" sz="2000" i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) </a:t>
            </a:r>
            <a:r>
              <a:rPr lang="ru-RU" sz="2000" i="1" dirty="0" err="1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ұшқындарына</a:t>
            </a:r>
            <a:r>
              <a:rPr lang="ru-RU" sz="2000" b="1" i="1" dirty="0" err="1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2000" i="1" dirty="0" err="1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бақылау жүргізу</a:t>
            </a:r>
            <a:r>
              <a:rPr lang="ru-RU" sz="2000" i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r>
              <a:rPr lang="ru-RU" sz="1800" i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/>
            </a:r>
            <a:br>
              <a:rPr lang="ru-RU" sz="1800" i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lang="ru-RU" sz="2000" i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/>
            </a:r>
            <a:br>
              <a:rPr lang="ru-RU" sz="2000" i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endParaRPr lang="ru-RU" sz="2000" i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2" descr="http://s15.rimg.info/6d65f851c144830e03e1f6750834deaf.gif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 bwMode="auto">
          <a:xfrm>
            <a:off x="6715140" y="4714884"/>
            <a:ext cx="2228850" cy="1409700"/>
          </a:xfrm>
          <a:prstGeom prst="ellipse">
            <a:avLst/>
          </a:prstGeom>
          <a:noFill/>
        </p:spPr>
      </p:pic>
      <p:sp>
        <p:nvSpPr>
          <p:cNvPr id="6" name="Содержимое 5"/>
          <p:cNvSpPr>
            <a:spLocks noGrp="1"/>
          </p:cNvSpPr>
          <p:nvPr>
            <p:ph sz="half" idx="2"/>
          </p:nvPr>
        </p:nvSpPr>
        <p:spPr>
          <a:xfrm>
            <a:off x="571472" y="1000108"/>
            <a:ext cx="7786742" cy="5429288"/>
          </a:xfrm>
        </p:spPr>
        <p:txBody>
          <a:bodyPr>
            <a:noAutofit/>
          </a:bodyPr>
          <a:lstStyle/>
          <a:p>
            <a:pPr marL="0" lvl="0" indent="0" algn="ctr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ru-RU" sz="1600" b="1" i="1" dirty="0" err="1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Мақсаты</a:t>
            </a:r>
            <a:r>
              <a:rPr lang="ru-RU" sz="1600" i="1" dirty="0" err="1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: </a:t>
            </a:r>
            <a:r>
              <a:rPr lang="ru-RU" sz="1600" i="1" dirty="0" err="1" smtClean="0">
                <a:solidFill>
                  <a:srgbClr val="3C4046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балаларды</a:t>
            </a:r>
            <a:r>
              <a:rPr lang="ru-RU" sz="1600" i="1" dirty="0" smtClean="0">
                <a:solidFill>
                  <a:srgbClr val="3C4046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1600" i="1" dirty="0" err="1" smtClean="0">
                <a:solidFill>
                  <a:srgbClr val="3C4046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қар ұшқындарының қалай пайда</a:t>
            </a:r>
            <a:r>
              <a:rPr lang="ru-RU" sz="1600" i="1" dirty="0" smtClean="0">
                <a:solidFill>
                  <a:srgbClr val="3C4046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1600" i="1" dirty="0" err="1" smtClean="0">
                <a:solidFill>
                  <a:srgbClr val="3C4046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болатынын</a:t>
            </a:r>
            <a:r>
              <a:rPr lang="ru-RU" sz="1600" i="1" dirty="0" smtClean="0">
                <a:solidFill>
                  <a:srgbClr val="3C4046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lang="ru-RU" sz="1600" i="1" dirty="0" err="1" smtClean="0">
                <a:solidFill>
                  <a:srgbClr val="3C4046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олардың құрлысымен таныстыру</a:t>
            </a:r>
            <a:r>
              <a:rPr lang="ru-RU" sz="1600" i="1" dirty="0" smtClean="0">
                <a:solidFill>
                  <a:srgbClr val="3C4046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lang="ru-RU" sz="1600" i="1" dirty="0" err="1" smtClean="0">
                <a:solidFill>
                  <a:srgbClr val="3C4046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сонымен</a:t>
            </a:r>
            <a:r>
              <a:rPr lang="ru-RU" sz="1600" i="1" dirty="0" smtClean="0">
                <a:solidFill>
                  <a:srgbClr val="3C4046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1600" i="1" dirty="0" err="1" smtClean="0">
                <a:solidFill>
                  <a:srgbClr val="3C4046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бірге</a:t>
            </a:r>
            <a:r>
              <a:rPr lang="ru-RU" sz="1600" i="1" dirty="0" smtClean="0">
                <a:solidFill>
                  <a:srgbClr val="3C4046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1600" i="1" dirty="0" err="1" smtClean="0">
                <a:solidFill>
                  <a:srgbClr val="3C4046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балаларды</a:t>
            </a:r>
            <a:r>
              <a:rPr lang="ru-RU" sz="1600" i="1" dirty="0" smtClean="0">
                <a:solidFill>
                  <a:srgbClr val="3C4046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1600" i="1" dirty="0" err="1" smtClean="0">
                <a:solidFill>
                  <a:srgbClr val="3C4046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байқағыштыққа тәрбиелеу.</a:t>
            </a:r>
            <a:endParaRPr lang="ru-RU" sz="1600" i="1" dirty="0" smtClean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lvl="0" indent="0" algn="ctr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ru-RU" sz="1600" i="1" dirty="0" err="1" smtClean="0">
                <a:solidFill>
                  <a:srgbClr val="3C4046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Балаларға қар ұлпасын қағып алып</a:t>
            </a:r>
            <a:r>
              <a:rPr lang="ru-RU" sz="1600" i="1" dirty="0" smtClean="0">
                <a:solidFill>
                  <a:srgbClr val="3C4046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lang="ru-RU" sz="1600" i="1" dirty="0" err="1" smtClean="0">
                <a:solidFill>
                  <a:srgbClr val="3C4046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зейін</a:t>
            </a:r>
            <a:r>
              <a:rPr lang="ru-RU" sz="1600" i="1" dirty="0" smtClean="0">
                <a:solidFill>
                  <a:srgbClr val="3C4046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1600" i="1" dirty="0" err="1" smtClean="0">
                <a:solidFill>
                  <a:srgbClr val="3C4046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қойып, анықтауғаұсыну.</a:t>
            </a:r>
            <a:r>
              <a:rPr lang="ru-RU" sz="1600" i="1" dirty="0" smtClean="0">
                <a:solidFill>
                  <a:srgbClr val="3C4046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1600" i="1" dirty="0" err="1" smtClean="0">
                <a:solidFill>
                  <a:srgbClr val="3C4046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Қар ұшқыны алты</a:t>
            </a:r>
            <a:r>
              <a:rPr lang="ru-RU" sz="1600" i="1" dirty="0" smtClean="0">
                <a:solidFill>
                  <a:srgbClr val="3C4046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1600" i="1" dirty="0" err="1" smtClean="0">
                <a:solidFill>
                  <a:srgbClr val="3C4046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қанаттан тұрады, олар</a:t>
            </a:r>
            <a:r>
              <a:rPr lang="ru-RU" sz="1600" i="1" dirty="0" smtClean="0">
                <a:solidFill>
                  <a:srgbClr val="3C4046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1600" i="1" dirty="0" err="1" smtClean="0">
                <a:solidFill>
                  <a:srgbClr val="3C4046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бір</a:t>
            </a:r>
            <a:r>
              <a:rPr lang="ru-RU" sz="1600" i="1" dirty="0" smtClean="0">
                <a:solidFill>
                  <a:srgbClr val="3C4046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—</a:t>
            </a:r>
            <a:r>
              <a:rPr lang="ru-RU" sz="1600" i="1" dirty="0" err="1" smtClean="0">
                <a:solidFill>
                  <a:srgbClr val="3C4046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біріне</a:t>
            </a:r>
            <a:r>
              <a:rPr lang="ru-RU" sz="1600" i="1" dirty="0" smtClean="0">
                <a:solidFill>
                  <a:srgbClr val="3C4046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1600" i="1" dirty="0" err="1" smtClean="0">
                <a:solidFill>
                  <a:srgbClr val="3C4046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өте ұқсас келеді</a:t>
            </a:r>
            <a:r>
              <a:rPr lang="ru-RU" sz="1600" i="1" dirty="0" smtClean="0">
                <a:solidFill>
                  <a:srgbClr val="3C4046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endParaRPr lang="ru-RU" sz="1600" i="1" dirty="0" smtClean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lvl="0" indent="0" algn="ctr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ru-RU" sz="1600" i="1" dirty="0" err="1" smtClean="0">
                <a:solidFill>
                  <a:srgbClr val="3C4046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Қар ұшқыны жаңбыр сияқты, бұлтта жаратылады</a:t>
            </a:r>
            <a:r>
              <a:rPr lang="ru-RU" sz="1600" i="1" dirty="0" smtClean="0">
                <a:solidFill>
                  <a:srgbClr val="3C4046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Су </a:t>
            </a:r>
            <a:r>
              <a:rPr lang="ru-RU" sz="1600" i="1" dirty="0" err="1" smtClean="0">
                <a:solidFill>
                  <a:srgbClr val="3C4046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буы</a:t>
            </a:r>
            <a:r>
              <a:rPr lang="ru-RU" sz="1600" i="1" dirty="0" smtClean="0">
                <a:solidFill>
                  <a:srgbClr val="3C4046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1600" i="1" dirty="0" err="1" smtClean="0">
                <a:solidFill>
                  <a:srgbClr val="3C4046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өте жоғары көтеріледі</a:t>
            </a:r>
            <a:r>
              <a:rPr lang="ru-RU" sz="1600" i="1" dirty="0" smtClean="0">
                <a:solidFill>
                  <a:srgbClr val="3C4046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: </a:t>
            </a:r>
            <a:r>
              <a:rPr lang="ru-RU" sz="1600" i="1" dirty="0" err="1" smtClean="0">
                <a:solidFill>
                  <a:srgbClr val="3C4046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сол</a:t>
            </a:r>
            <a:r>
              <a:rPr lang="ru-RU" sz="1600" i="1" dirty="0" smtClean="0">
                <a:solidFill>
                  <a:srgbClr val="3C4046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1600" i="1" dirty="0" err="1" smtClean="0">
                <a:solidFill>
                  <a:srgbClr val="3C4046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жоғарыда ауаның температурасы</a:t>
            </a:r>
            <a:r>
              <a:rPr lang="ru-RU" sz="1600" i="1" dirty="0" smtClean="0">
                <a:solidFill>
                  <a:srgbClr val="3C4046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1600" i="1" dirty="0" err="1" smtClean="0">
                <a:solidFill>
                  <a:srgbClr val="3C4046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өте төмен болғандықтан</a:t>
            </a:r>
            <a:r>
              <a:rPr lang="ru-RU" sz="1600" i="1" dirty="0" smtClean="0">
                <a:solidFill>
                  <a:srgbClr val="3C4046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lang="ru-RU" sz="1600" i="1" dirty="0" err="1" smtClean="0">
                <a:solidFill>
                  <a:srgbClr val="3C4046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сол</a:t>
            </a:r>
            <a:r>
              <a:rPr lang="ru-RU" sz="1600" i="1" dirty="0" smtClean="0">
                <a:solidFill>
                  <a:srgbClr val="3C4046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1600" i="1" dirty="0" err="1" smtClean="0">
                <a:solidFill>
                  <a:srgbClr val="3C4046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су</a:t>
            </a:r>
            <a:r>
              <a:rPr lang="ru-RU" sz="1600" i="1" dirty="0" smtClean="0">
                <a:solidFill>
                  <a:srgbClr val="3C4046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1600" i="1" dirty="0" err="1" smtClean="0">
                <a:solidFill>
                  <a:srgbClr val="3C4046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буларынан</a:t>
            </a:r>
            <a:r>
              <a:rPr lang="ru-RU" sz="1600" i="1" dirty="0" smtClean="0">
                <a:solidFill>
                  <a:srgbClr val="3C4046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1600" i="1" dirty="0" err="1" smtClean="0">
                <a:solidFill>
                  <a:srgbClr val="3C4046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кішкентай</a:t>
            </a:r>
            <a:r>
              <a:rPr lang="ru-RU" sz="1600" i="1" dirty="0" smtClean="0">
                <a:solidFill>
                  <a:srgbClr val="3C4046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1600" i="1" dirty="0" err="1" smtClean="0">
                <a:solidFill>
                  <a:srgbClr val="3C4046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ғана мұз қиыршықтары пайда</a:t>
            </a:r>
            <a:r>
              <a:rPr lang="ru-RU" sz="1600" i="1" dirty="0" smtClean="0">
                <a:solidFill>
                  <a:srgbClr val="3C4046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1600" i="1" dirty="0" err="1" smtClean="0">
                <a:solidFill>
                  <a:srgbClr val="3C4046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болады</a:t>
            </a:r>
            <a:r>
              <a:rPr lang="ru-RU" sz="1600" i="1" dirty="0" smtClean="0">
                <a:solidFill>
                  <a:srgbClr val="3C4046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</a:t>
            </a:r>
            <a:r>
              <a:rPr lang="ru-RU" sz="1600" i="1" dirty="0" err="1" smtClean="0">
                <a:solidFill>
                  <a:srgbClr val="3C4046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Алты</a:t>
            </a:r>
            <a:r>
              <a:rPr lang="ru-RU" sz="1600" i="1" dirty="0" smtClean="0">
                <a:solidFill>
                  <a:srgbClr val="3C4046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1600" i="1" dirty="0" err="1" smtClean="0">
                <a:solidFill>
                  <a:srgbClr val="3C4046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қырлы мұз түйіршіктері өсіп кішкентай</a:t>
            </a:r>
            <a:r>
              <a:rPr lang="ru-RU" sz="1600" i="1" dirty="0" smtClean="0">
                <a:solidFill>
                  <a:srgbClr val="3C4046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1600" i="1" dirty="0" err="1" smtClean="0">
                <a:solidFill>
                  <a:srgbClr val="3C4046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жұлдызшаларға айналады</a:t>
            </a:r>
            <a:r>
              <a:rPr lang="ru-RU" sz="1600" i="1" dirty="0" smtClean="0">
                <a:solidFill>
                  <a:srgbClr val="3C4046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lang="ru-RU" sz="1600" i="1" dirty="0" err="1" smtClean="0">
                <a:solidFill>
                  <a:srgbClr val="3C4046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сөйтіп қар ұшқындары жерге</a:t>
            </a:r>
            <a:r>
              <a:rPr lang="ru-RU" sz="1600" i="1" dirty="0" smtClean="0">
                <a:solidFill>
                  <a:srgbClr val="3C4046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1600" i="1" dirty="0" err="1" smtClean="0">
                <a:solidFill>
                  <a:srgbClr val="3C4046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түседі.</a:t>
            </a:r>
            <a:endParaRPr lang="ru-RU" sz="1600" i="1" dirty="0" smtClean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lvl="0" indent="0" algn="ctr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ru-RU" sz="1600" b="1" i="1" dirty="0" err="1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Көркем сөз:</a:t>
            </a:r>
            <a:endParaRPr lang="ru-RU" sz="1600" i="1" dirty="0" smtClean="0">
              <a:solidFill>
                <a:srgbClr val="FF0000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lvl="0" indent="0" algn="ctr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ru-RU" sz="1600" i="1" dirty="0" err="1" smtClean="0">
                <a:solidFill>
                  <a:srgbClr val="3C4046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Жазда</a:t>
            </a:r>
            <a:r>
              <a:rPr lang="ru-RU" sz="1600" i="1" dirty="0" smtClean="0">
                <a:solidFill>
                  <a:srgbClr val="3C4046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1600" i="1" dirty="0" err="1" smtClean="0">
                <a:solidFill>
                  <a:srgbClr val="3C4046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көлге мұз қатты,</a:t>
            </a:r>
            <a:endParaRPr lang="ru-RU" sz="1600" i="1" dirty="0" smtClean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lvl="0" indent="0" algn="ctr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ru-RU" sz="1600" i="1" dirty="0" err="1" smtClean="0">
                <a:solidFill>
                  <a:srgbClr val="3C4046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Табанымды</a:t>
            </a:r>
            <a:r>
              <a:rPr lang="ru-RU" sz="1600" i="1" dirty="0" smtClean="0">
                <a:solidFill>
                  <a:srgbClr val="3C4046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1600" i="1" dirty="0" err="1" smtClean="0">
                <a:solidFill>
                  <a:srgbClr val="3C4046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мұздатты.</a:t>
            </a:r>
            <a:endParaRPr lang="ru-RU" sz="1600" i="1" dirty="0" smtClean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lvl="0" indent="0" algn="ctr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ru-RU" sz="1600" i="1" dirty="0" err="1" smtClean="0">
                <a:solidFill>
                  <a:srgbClr val="3C4046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Мұз ойылып</a:t>
            </a:r>
            <a:r>
              <a:rPr lang="ru-RU" sz="1600" i="1" dirty="0" smtClean="0">
                <a:solidFill>
                  <a:srgbClr val="3C4046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1600" i="1" dirty="0" err="1" smtClean="0">
                <a:solidFill>
                  <a:srgbClr val="3C4046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кетті</a:t>
            </a:r>
            <a:r>
              <a:rPr lang="ru-RU" sz="1600" i="1" dirty="0" smtClean="0">
                <a:solidFill>
                  <a:srgbClr val="3C4046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тез,</a:t>
            </a:r>
            <a:endParaRPr lang="ru-RU" sz="1600" i="1" dirty="0" smtClean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lvl="0" indent="0" algn="ctr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ru-RU" sz="1600" i="1" dirty="0" err="1" smtClean="0">
                <a:solidFill>
                  <a:srgbClr val="3C4046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Күліп едік</a:t>
            </a:r>
            <a:r>
              <a:rPr lang="ru-RU" sz="1600" i="1" dirty="0" smtClean="0">
                <a:solidFill>
                  <a:srgbClr val="3C4046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lang="ru-RU" sz="1600" i="1" dirty="0" err="1" smtClean="0">
                <a:solidFill>
                  <a:srgbClr val="3C4046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біз</a:t>
            </a:r>
            <a:r>
              <a:rPr lang="ru-RU" sz="1600" i="1" dirty="0" smtClean="0">
                <a:solidFill>
                  <a:srgbClr val="3C4046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1600" i="1" dirty="0" err="1" smtClean="0">
                <a:solidFill>
                  <a:srgbClr val="3C4046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қатты.</a:t>
            </a:r>
            <a:endParaRPr lang="ru-RU" sz="1600" i="1" dirty="0" smtClean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lvl="0" indent="0" algn="ctr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ru-RU" sz="1600" b="1" i="1" dirty="0" err="1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Қимылды ойын</a:t>
            </a:r>
            <a:r>
              <a:rPr lang="ru-RU" sz="1600" i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</a:t>
            </a:r>
            <a:r>
              <a:rPr lang="ru-RU" sz="1600" i="1" dirty="0" err="1" smtClean="0">
                <a:solidFill>
                  <a:srgbClr val="3C4046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«Ортаға түспек»</a:t>
            </a:r>
            <a:endParaRPr lang="ru-RU" sz="1600" i="1" dirty="0" smtClean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lvl="0" indent="0" algn="ctr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ru-RU" sz="1600" b="1" i="1" dirty="0" err="1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Мақсаты</a:t>
            </a:r>
            <a:r>
              <a:rPr lang="ru-RU" sz="1600" i="1" dirty="0" err="1" smtClean="0">
                <a:solidFill>
                  <a:srgbClr val="3C4046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: </a:t>
            </a:r>
            <a:r>
              <a:rPr lang="ru-RU" sz="1600" i="1" dirty="0" smtClean="0">
                <a:solidFill>
                  <a:srgbClr val="3C4046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тез </a:t>
            </a:r>
            <a:r>
              <a:rPr lang="ru-RU" sz="1600" i="1" dirty="0" err="1" smtClean="0">
                <a:solidFill>
                  <a:srgbClr val="3C4046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жүгіріп секіруге</a:t>
            </a:r>
            <a:r>
              <a:rPr lang="ru-RU" sz="1600" i="1" dirty="0" smtClean="0">
                <a:solidFill>
                  <a:srgbClr val="3C4046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lang="ru-RU" sz="1600" i="1" dirty="0" err="1" smtClean="0">
                <a:solidFill>
                  <a:srgbClr val="3C4046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ептілікке</a:t>
            </a:r>
            <a:r>
              <a:rPr lang="ru-RU" sz="1600" i="1" dirty="0" smtClean="0">
                <a:solidFill>
                  <a:srgbClr val="3C4046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1600" i="1" dirty="0" err="1" smtClean="0">
                <a:solidFill>
                  <a:srgbClr val="3C4046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үйрету</a:t>
            </a:r>
            <a:r>
              <a:rPr lang="ru-RU" sz="1600" i="1" dirty="0" smtClean="0">
                <a:solidFill>
                  <a:srgbClr val="3C4046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endParaRPr lang="ru-RU" sz="1600" i="1" dirty="0" smtClean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lvl="0" indent="0" algn="ctr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ru-RU" sz="1600" b="1" i="1" dirty="0" err="1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Еңбек</a:t>
            </a:r>
            <a:r>
              <a:rPr lang="ru-RU" sz="1600" i="1" dirty="0" err="1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: </a:t>
            </a:r>
            <a:r>
              <a:rPr lang="ru-RU" sz="1600" i="1" dirty="0" err="1" smtClean="0">
                <a:solidFill>
                  <a:srgbClr val="3C4046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қар атжалдарын</a:t>
            </a:r>
            <a:r>
              <a:rPr lang="ru-RU" sz="1600" i="1" dirty="0" smtClean="0">
                <a:solidFill>
                  <a:srgbClr val="3C4046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1600" i="1" dirty="0" err="1" smtClean="0">
                <a:solidFill>
                  <a:srgbClr val="3C4046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жасауға балаларды</a:t>
            </a:r>
            <a:r>
              <a:rPr lang="ru-RU" sz="1600" i="1" dirty="0" smtClean="0">
                <a:solidFill>
                  <a:srgbClr val="3C4046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1600" i="1" dirty="0" err="1" smtClean="0">
                <a:solidFill>
                  <a:srgbClr val="3C4046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үйрету.</a:t>
            </a:r>
            <a:endParaRPr lang="ru-RU" sz="1600" i="1" dirty="0" smtClean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lvl="0" indent="0" algn="ctr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ru-RU" sz="1600" b="1" i="1" dirty="0" err="1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Жеке</a:t>
            </a:r>
            <a:r>
              <a:rPr lang="ru-RU" sz="1600" b="1" i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1600" b="1" i="1" dirty="0" err="1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жұмыс</a:t>
            </a:r>
            <a:r>
              <a:rPr lang="ru-RU" sz="1600" i="1" dirty="0" err="1" smtClean="0">
                <a:solidFill>
                  <a:srgbClr val="3C4046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: шаңғыда жүре білуге</a:t>
            </a:r>
            <a:r>
              <a:rPr lang="ru-RU" sz="1600" i="1" dirty="0" smtClean="0">
                <a:solidFill>
                  <a:srgbClr val="3C4046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1600" i="1" dirty="0" err="1" smtClean="0">
                <a:solidFill>
                  <a:srgbClr val="3C4046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машықтану.</a:t>
            </a:r>
            <a:endParaRPr lang="ru-RU" sz="1600" i="1" dirty="0" smtClean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lvl="0" indent="0" algn="ctr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ru-RU" sz="1600" b="1" i="1" dirty="0" err="1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Мәтел:</a:t>
            </a:r>
            <a:endParaRPr lang="ru-RU" sz="1600" i="1" dirty="0" smtClean="0">
              <a:solidFill>
                <a:srgbClr val="FF0000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lvl="0" indent="0" algn="ctr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ru-RU" sz="1600" i="1" dirty="0" err="1" smtClean="0">
                <a:solidFill>
                  <a:srgbClr val="3C4046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Қар көп болса</a:t>
            </a:r>
            <a:r>
              <a:rPr lang="ru-RU" sz="1600" i="1" dirty="0" smtClean="0">
                <a:solidFill>
                  <a:srgbClr val="3C4046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lang="ru-RU" sz="1600" i="1" dirty="0" err="1" smtClean="0">
                <a:solidFill>
                  <a:srgbClr val="3C4046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астық көп болады</a:t>
            </a:r>
            <a:r>
              <a:rPr lang="ru-RU" sz="1600" i="1" dirty="0" smtClean="0">
                <a:solidFill>
                  <a:srgbClr val="3C4046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endParaRPr lang="ru-RU" sz="1600" i="1" dirty="0" smtClean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lvl="0" indent="0" algn="ctr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ru-RU" sz="1600" b="1" i="1" dirty="0" err="1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Жұмбақ:</a:t>
            </a:r>
            <a:endParaRPr lang="ru-RU" sz="1600" i="1" dirty="0" smtClean="0">
              <a:solidFill>
                <a:srgbClr val="FF0000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lvl="0" indent="0" algn="ctr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ru-RU" sz="1600" i="1" dirty="0" err="1" smtClean="0">
                <a:solidFill>
                  <a:srgbClr val="3C4046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Қолы жоқ, сурет</a:t>
            </a:r>
            <a:r>
              <a:rPr lang="ru-RU" sz="1600" i="1" dirty="0" smtClean="0">
                <a:solidFill>
                  <a:srgbClr val="3C4046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1600" i="1" dirty="0" err="1" smtClean="0">
                <a:solidFill>
                  <a:srgbClr val="3C4046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салады</a:t>
            </a:r>
            <a:endParaRPr lang="ru-RU" sz="1600" i="1" dirty="0" smtClean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lvl="0" indent="0" algn="ctr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ru-RU" sz="1600" i="1" dirty="0" err="1" smtClean="0">
                <a:solidFill>
                  <a:srgbClr val="3C4046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Тісі</a:t>
            </a:r>
            <a:r>
              <a:rPr lang="ru-RU" sz="1600" i="1" dirty="0" smtClean="0">
                <a:solidFill>
                  <a:srgbClr val="3C4046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1600" i="1" dirty="0" err="1" smtClean="0">
                <a:solidFill>
                  <a:srgbClr val="3C4046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жоқ, тістеп</a:t>
            </a:r>
            <a:r>
              <a:rPr lang="ru-RU" sz="1600" i="1" dirty="0" smtClean="0">
                <a:solidFill>
                  <a:srgbClr val="3C4046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1600" i="1" dirty="0" err="1" smtClean="0">
                <a:solidFill>
                  <a:srgbClr val="3C4046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алады</a:t>
            </a:r>
            <a:r>
              <a:rPr lang="ru-RU" sz="1600" i="1" dirty="0" smtClean="0">
                <a:solidFill>
                  <a:srgbClr val="3C4046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endParaRPr lang="ru-RU" sz="1600" i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16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361" name="Rectangle 1"/>
          <p:cNvSpPr>
            <a:spLocks noChangeArrowheads="1"/>
          </p:cNvSpPr>
          <p:nvPr/>
        </p:nvSpPr>
        <p:spPr bwMode="auto">
          <a:xfrm>
            <a:off x="0" y="0"/>
            <a:ext cx="184731" cy="369332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571472" y="0"/>
            <a:ext cx="8229600" cy="1143000"/>
          </a:xfrm>
        </p:spPr>
        <p:txBody>
          <a:bodyPr>
            <a:normAutofit/>
          </a:bodyPr>
          <a:lstStyle/>
          <a:p>
            <a:r>
              <a:rPr lang="ru-RU" sz="20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№ 3 </a:t>
            </a:r>
            <a:r>
              <a:rPr lang="ru-RU" sz="2000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Қар жауып</a:t>
            </a:r>
            <a:r>
              <a:rPr lang="ru-RU" sz="20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тұрған құбылысты бақылау</a:t>
            </a:r>
            <a:r>
              <a:rPr lang="ru-RU" sz="20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br>
              <a:rPr lang="ru-RU" sz="20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2000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2" descr="http://s15.rimg.info/6d65f851c144830e03e1f6750834deaf.gif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 bwMode="auto">
          <a:xfrm>
            <a:off x="6643702" y="2500306"/>
            <a:ext cx="2228850" cy="1409700"/>
          </a:xfrm>
          <a:prstGeom prst="ellipse">
            <a:avLst/>
          </a:prstGeom>
          <a:noFill/>
        </p:spPr>
      </p:pic>
      <p:sp>
        <p:nvSpPr>
          <p:cNvPr id="9" name="Содержимое 8"/>
          <p:cNvSpPr>
            <a:spLocks noGrp="1"/>
          </p:cNvSpPr>
          <p:nvPr>
            <p:ph sz="half" idx="2"/>
          </p:nvPr>
        </p:nvSpPr>
        <p:spPr>
          <a:xfrm>
            <a:off x="785786" y="714356"/>
            <a:ext cx="7858180" cy="5214974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ru-RU" sz="16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Мақсаты</a:t>
            </a:r>
            <a:r>
              <a:rPr lang="ru-RU" sz="1600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1600" i="1" dirty="0" err="1" smtClean="0">
                <a:latin typeface="Times New Roman" pitchFamily="18" charset="0"/>
                <a:cs typeface="Times New Roman" pitchFamily="18" charset="0"/>
              </a:rPr>
              <a:t>қардың жауып</a:t>
            </a:r>
            <a:r>
              <a:rPr lang="ru-RU" sz="16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i="1" dirty="0" err="1" smtClean="0">
                <a:latin typeface="Times New Roman" pitchFamily="18" charset="0"/>
                <a:cs typeface="Times New Roman" pitchFamily="18" charset="0"/>
              </a:rPr>
              <a:t>тұрғанын бақылау, ауа</a:t>
            </a:r>
            <a:r>
              <a:rPr lang="ru-RU" sz="16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i="1" dirty="0" err="1" smtClean="0">
                <a:latin typeface="Times New Roman" pitchFamily="18" charset="0"/>
                <a:cs typeface="Times New Roman" pitchFamily="18" charset="0"/>
              </a:rPr>
              <a:t>райына</a:t>
            </a:r>
            <a:r>
              <a:rPr lang="ru-RU" sz="16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i="1" dirty="0" err="1" smtClean="0">
                <a:latin typeface="Times New Roman" pitchFamily="18" charset="0"/>
                <a:cs typeface="Times New Roman" pitchFamily="18" charset="0"/>
              </a:rPr>
              <a:t>байланысты</a:t>
            </a:r>
            <a:r>
              <a:rPr lang="ru-RU" sz="16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i="1" dirty="0" err="1" smtClean="0">
                <a:latin typeface="Times New Roman" pitchFamily="18" charset="0"/>
                <a:cs typeface="Times New Roman" pitchFamily="18" charset="0"/>
              </a:rPr>
              <a:t>құбылыстарды түсіндіру, аязды</a:t>
            </a:r>
            <a:r>
              <a:rPr lang="ru-RU" sz="16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i="1" dirty="0" err="1" smtClean="0">
                <a:latin typeface="Times New Roman" pitchFamily="18" charset="0"/>
                <a:cs typeface="Times New Roman" pitchFamily="18" charset="0"/>
              </a:rPr>
              <a:t>күнде қар жеңіл болады</a:t>
            </a:r>
            <a:r>
              <a:rPr lang="ru-RU" sz="1600" i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i="1" dirty="0" err="1" smtClean="0">
                <a:latin typeface="Times New Roman" pitchFamily="18" charset="0"/>
                <a:cs typeface="Times New Roman" pitchFamily="18" charset="0"/>
              </a:rPr>
              <a:t>олар</a:t>
            </a:r>
            <a:r>
              <a:rPr lang="ru-RU" sz="16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i="1" dirty="0" err="1" smtClean="0">
                <a:latin typeface="Times New Roman" pitchFamily="18" charset="0"/>
                <a:cs typeface="Times New Roman" pitchFamily="18" charset="0"/>
              </a:rPr>
              <a:t>ауада</a:t>
            </a:r>
            <a:r>
              <a:rPr lang="ru-RU" sz="16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i="1" dirty="0" err="1" smtClean="0">
                <a:latin typeface="Times New Roman" pitchFamily="18" charset="0"/>
                <a:cs typeface="Times New Roman" pitchFamily="18" charset="0"/>
              </a:rPr>
              <a:t>би</a:t>
            </a:r>
            <a:r>
              <a:rPr lang="ru-RU" sz="16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i="1" dirty="0" err="1" smtClean="0">
                <a:latin typeface="Times New Roman" pitchFamily="18" charset="0"/>
                <a:cs typeface="Times New Roman" pitchFamily="18" charset="0"/>
              </a:rPr>
              <a:t>билегендей</a:t>
            </a:r>
            <a:r>
              <a:rPr lang="ru-RU" sz="1600" i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i="1" dirty="0" err="1" smtClean="0">
                <a:latin typeface="Times New Roman" pitchFamily="18" charset="0"/>
                <a:cs typeface="Times New Roman" pitchFamily="18" charset="0"/>
              </a:rPr>
              <a:t>жылырақ күнде қар ауырлау</a:t>
            </a:r>
            <a:r>
              <a:rPr lang="ru-RU" sz="16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i="1" dirty="0" err="1" smtClean="0">
                <a:latin typeface="Times New Roman" pitchFamily="18" charset="0"/>
                <a:cs typeface="Times New Roman" pitchFamily="18" charset="0"/>
              </a:rPr>
              <a:t>тартады</a:t>
            </a:r>
            <a:r>
              <a:rPr lang="ru-RU" sz="1600" i="1" dirty="0" smtClean="0">
                <a:latin typeface="Times New Roman" pitchFamily="18" charset="0"/>
                <a:cs typeface="Times New Roman" pitchFamily="18" charset="0"/>
              </a:rPr>
              <a:t>,- </a:t>
            </a:r>
            <a:r>
              <a:rPr lang="ru-RU" sz="1600" i="1" dirty="0" err="1" smtClean="0">
                <a:latin typeface="Times New Roman" pitchFamily="18" charset="0"/>
                <a:cs typeface="Times New Roman" pitchFamily="18" charset="0"/>
              </a:rPr>
              <a:t>қалықтап жерге</a:t>
            </a:r>
            <a:r>
              <a:rPr lang="ru-RU" sz="16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i="1" dirty="0" err="1" smtClean="0">
                <a:latin typeface="Times New Roman" pitchFamily="18" charset="0"/>
                <a:cs typeface="Times New Roman" pitchFamily="18" charset="0"/>
              </a:rPr>
              <a:t>түседі, суық күнде қар ұшқындары жеделдеп</a:t>
            </a:r>
            <a:r>
              <a:rPr lang="ru-RU" sz="16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i="1" dirty="0" err="1" smtClean="0">
                <a:latin typeface="Times New Roman" pitchFamily="18" charset="0"/>
                <a:cs typeface="Times New Roman" pitchFamily="18" charset="0"/>
              </a:rPr>
              <a:t>жауады</a:t>
            </a:r>
            <a:r>
              <a:rPr lang="ru-RU" sz="1600" i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ctr">
              <a:buNone/>
            </a:pPr>
            <a:r>
              <a:rPr lang="ru-RU" sz="16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Тапсырма</a:t>
            </a:r>
            <a:r>
              <a:rPr lang="ru-RU" sz="1600" b="1" i="1" dirty="0" smtClean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ru-RU" sz="1600" i="1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1600" i="1" dirty="0" err="1" smtClean="0">
                <a:latin typeface="Times New Roman" pitchFamily="18" charset="0"/>
                <a:cs typeface="Times New Roman" pitchFamily="18" charset="0"/>
              </a:rPr>
              <a:t>«Қыс» тақырыбына символдар</a:t>
            </a:r>
            <a:r>
              <a:rPr lang="ru-RU" sz="16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i="1" dirty="0" err="1" smtClean="0">
                <a:latin typeface="Times New Roman" pitchFamily="18" charset="0"/>
                <a:cs typeface="Times New Roman" pitchFamily="18" charset="0"/>
              </a:rPr>
              <a:t>арқылы суреттер</a:t>
            </a:r>
            <a:r>
              <a:rPr lang="ru-RU" sz="16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i="1" dirty="0" err="1" smtClean="0">
                <a:latin typeface="Times New Roman" pitchFamily="18" charset="0"/>
                <a:cs typeface="Times New Roman" pitchFamily="18" charset="0"/>
              </a:rPr>
              <a:t>салуды</a:t>
            </a:r>
            <a:r>
              <a:rPr lang="ru-RU" sz="16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i="1" dirty="0" err="1" smtClean="0">
                <a:latin typeface="Times New Roman" pitchFamily="18" charset="0"/>
                <a:cs typeface="Times New Roman" pitchFamily="18" charset="0"/>
              </a:rPr>
              <a:t>ұсыну.</a:t>
            </a:r>
            <a:endParaRPr lang="ru-RU" sz="1600" i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sz="16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Көркем сөз:</a:t>
            </a:r>
            <a:endParaRPr lang="ru-RU" sz="1600" i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sz="1600" i="1" dirty="0" err="1" smtClean="0">
                <a:latin typeface="Times New Roman" pitchFamily="18" charset="0"/>
                <a:cs typeface="Times New Roman" pitchFamily="18" charset="0"/>
              </a:rPr>
              <a:t>Тазалашы</a:t>
            </a:r>
            <a:r>
              <a:rPr lang="ru-RU" sz="16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i="1" dirty="0" err="1" smtClean="0">
                <a:latin typeface="Times New Roman" pitchFamily="18" charset="0"/>
                <a:cs typeface="Times New Roman" pitchFamily="18" charset="0"/>
              </a:rPr>
              <a:t>мұз болған,</a:t>
            </a:r>
            <a:endParaRPr lang="ru-RU" sz="1600" i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sz="1600" i="1" dirty="0" err="1" smtClean="0">
                <a:latin typeface="Times New Roman" pitchFamily="18" charset="0"/>
                <a:cs typeface="Times New Roman" pitchFamily="18" charset="0"/>
              </a:rPr>
              <a:t>Есік</a:t>
            </a:r>
            <a:r>
              <a:rPr lang="ru-RU" sz="16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i="1" dirty="0" err="1" smtClean="0">
                <a:latin typeface="Times New Roman" pitchFamily="18" charset="0"/>
                <a:cs typeface="Times New Roman" pitchFamily="18" charset="0"/>
              </a:rPr>
              <a:t>алды</a:t>
            </a:r>
            <a:r>
              <a:rPr lang="ru-RU" sz="16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i="1" dirty="0" err="1" smtClean="0">
                <a:latin typeface="Times New Roman" pitchFamily="18" charset="0"/>
                <a:cs typeface="Times New Roman" pitchFamily="18" charset="0"/>
              </a:rPr>
              <a:t>тайғанақ </a:t>
            </a:r>
            <a:r>
              <a:rPr lang="ru-RU" sz="1600" i="1" dirty="0" smtClean="0">
                <a:latin typeface="Times New Roman" pitchFamily="18" charset="0"/>
                <a:cs typeface="Times New Roman" pitchFamily="18" charset="0"/>
              </a:rPr>
              <a:t>жата </a:t>
            </a:r>
            <a:r>
              <a:rPr lang="ru-RU" sz="1600" i="1" dirty="0" err="1" smtClean="0">
                <a:latin typeface="Times New Roman" pitchFamily="18" charset="0"/>
                <a:cs typeface="Times New Roman" pitchFamily="18" charset="0"/>
              </a:rPr>
              <a:t>берсін</a:t>
            </a:r>
            <a:r>
              <a:rPr lang="ru-RU" sz="1600" i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ctr">
              <a:buNone/>
            </a:pPr>
            <a:r>
              <a:rPr lang="ru-RU" sz="1600" i="1" dirty="0" err="1" smtClean="0">
                <a:latin typeface="Times New Roman" pitchFamily="18" charset="0"/>
                <a:cs typeface="Times New Roman" pitchFamily="18" charset="0"/>
              </a:rPr>
              <a:t>Біз</a:t>
            </a:r>
            <a:r>
              <a:rPr lang="ru-RU" sz="16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i="1" dirty="0" err="1" smtClean="0">
                <a:latin typeface="Times New Roman" pitchFamily="18" charset="0"/>
                <a:cs typeface="Times New Roman" pitchFamily="18" charset="0"/>
              </a:rPr>
              <a:t>оған теуіп</a:t>
            </a:r>
            <a:r>
              <a:rPr lang="ru-RU" sz="16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i="1" dirty="0" err="1" smtClean="0">
                <a:latin typeface="Times New Roman" pitchFamily="18" charset="0"/>
                <a:cs typeface="Times New Roman" pitchFamily="18" charset="0"/>
              </a:rPr>
              <a:t>жүрміз сырғанақ,</a:t>
            </a:r>
            <a:endParaRPr lang="ru-RU" sz="1600" i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sz="1600" i="1" dirty="0" err="1" smtClean="0">
                <a:latin typeface="Times New Roman" pitchFamily="18" charset="0"/>
                <a:cs typeface="Times New Roman" pitchFamily="18" charset="0"/>
              </a:rPr>
              <a:t>Шыға беріп</a:t>
            </a:r>
            <a:r>
              <a:rPr lang="ru-RU" sz="16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i="1" dirty="0" err="1" smtClean="0">
                <a:latin typeface="Times New Roman" pitchFamily="18" charset="0"/>
                <a:cs typeface="Times New Roman" pitchFamily="18" charset="0"/>
              </a:rPr>
              <a:t>жалтақтай,</a:t>
            </a:r>
            <a:endParaRPr lang="ru-RU" sz="1600" i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sz="1600" i="1" dirty="0" err="1" smtClean="0">
                <a:latin typeface="Times New Roman" pitchFamily="18" charset="0"/>
                <a:cs typeface="Times New Roman" pitchFamily="18" charset="0"/>
              </a:rPr>
              <a:t>Ұшып түсті қалпақтай.</a:t>
            </a:r>
            <a:endParaRPr lang="ru-RU" sz="1600" i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sz="16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Қимылды ойын</a:t>
            </a:r>
            <a:r>
              <a:rPr lang="ru-RU" sz="16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ru-RU" sz="16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1600" i="1" dirty="0" err="1" smtClean="0">
                <a:latin typeface="Times New Roman" pitchFamily="18" charset="0"/>
                <a:cs typeface="Times New Roman" pitchFamily="18" charset="0"/>
              </a:rPr>
              <a:t>«Аңшы </a:t>
            </a:r>
            <a:r>
              <a:rPr lang="ru-RU" sz="1600" i="1" dirty="0" smtClean="0">
                <a:latin typeface="Times New Roman" pitchFamily="18" charset="0"/>
                <a:cs typeface="Times New Roman" pitchFamily="18" charset="0"/>
              </a:rPr>
              <a:t>мен </a:t>
            </a:r>
            <a:r>
              <a:rPr lang="ru-RU" sz="1600" i="1" dirty="0" err="1" smtClean="0">
                <a:latin typeface="Times New Roman" pitchFamily="18" charset="0"/>
                <a:cs typeface="Times New Roman" pitchFamily="18" charset="0"/>
              </a:rPr>
              <a:t>қояндар</a:t>
            </a:r>
            <a:r>
              <a:rPr lang="ru-RU" sz="1600" i="1" dirty="0" smtClean="0">
                <a:latin typeface="Times New Roman" pitchFamily="18" charset="0"/>
                <a:cs typeface="Times New Roman" pitchFamily="18" charset="0"/>
              </a:rPr>
              <a:t>»</a:t>
            </a:r>
          </a:p>
          <a:p>
            <a:pPr algn="ctr">
              <a:buNone/>
            </a:pPr>
            <a:r>
              <a:rPr lang="ru-RU" sz="16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Мақсаты</a:t>
            </a:r>
            <a:r>
              <a:rPr lang="ru-RU" sz="1600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1600" i="1" dirty="0" err="1" smtClean="0">
                <a:latin typeface="Times New Roman" pitchFamily="18" charset="0"/>
                <a:cs typeface="Times New Roman" pitchFamily="18" charset="0"/>
              </a:rPr>
              <a:t>жылжымалы</a:t>
            </a:r>
            <a:r>
              <a:rPr lang="ru-RU" sz="16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i="1" dirty="0" err="1" smtClean="0">
                <a:latin typeface="Times New Roman" pitchFamily="18" charset="0"/>
                <a:cs typeface="Times New Roman" pitchFamily="18" charset="0"/>
              </a:rPr>
              <a:t>лақтырған нысанға затты</a:t>
            </a:r>
            <a:r>
              <a:rPr lang="ru-RU" sz="16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i="1" dirty="0" err="1" smtClean="0">
                <a:latin typeface="Times New Roman" pitchFamily="18" charset="0"/>
                <a:cs typeface="Times New Roman" pitchFamily="18" charset="0"/>
              </a:rPr>
              <a:t>тигізу</a:t>
            </a:r>
            <a:r>
              <a:rPr lang="ru-RU" sz="1600" i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i="1" dirty="0" err="1" smtClean="0">
                <a:latin typeface="Times New Roman" pitchFamily="18" charset="0"/>
                <a:cs typeface="Times New Roman" pitchFamily="18" charset="0"/>
              </a:rPr>
              <a:t>жүгіруге өрмелеп шығуға жаттықтыру.</a:t>
            </a:r>
            <a:endParaRPr lang="ru-RU" sz="1600" i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sz="16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Еңбек:</a:t>
            </a:r>
            <a:r>
              <a:rPr lang="ru-RU" sz="1600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1600" i="1" dirty="0" err="1" smtClean="0">
                <a:latin typeface="Times New Roman" pitchFamily="18" charset="0"/>
                <a:cs typeface="Times New Roman" pitchFamily="18" charset="0"/>
              </a:rPr>
              <a:t>Тәрбиеші жұмысты әркімге бөліп беруге</a:t>
            </a:r>
            <a:r>
              <a:rPr lang="ru-RU" sz="16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i="1" dirty="0" err="1" smtClean="0">
                <a:latin typeface="Times New Roman" pitchFamily="18" charset="0"/>
                <a:cs typeface="Times New Roman" pitchFamily="18" charset="0"/>
              </a:rPr>
              <a:t>көмектеседі.</a:t>
            </a:r>
            <a:r>
              <a:rPr lang="ru-RU" sz="16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i="1" dirty="0" err="1" smtClean="0">
                <a:latin typeface="Times New Roman" pitchFamily="18" charset="0"/>
                <a:cs typeface="Times New Roman" pitchFamily="18" charset="0"/>
              </a:rPr>
              <a:t>Бірі</a:t>
            </a:r>
            <a:r>
              <a:rPr lang="ru-RU" sz="16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i="1" dirty="0" err="1" smtClean="0">
                <a:latin typeface="Times New Roman" pitchFamily="18" charset="0"/>
                <a:cs typeface="Times New Roman" pitchFamily="18" charset="0"/>
              </a:rPr>
              <a:t>қарды жинаса</a:t>
            </a:r>
            <a:r>
              <a:rPr lang="ru-RU" sz="1600" i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i="1" dirty="0" err="1" smtClean="0">
                <a:latin typeface="Times New Roman" pitchFamily="18" charset="0"/>
                <a:cs typeface="Times New Roman" pitchFamily="18" charset="0"/>
              </a:rPr>
              <a:t>енді</a:t>
            </a:r>
            <a:r>
              <a:rPr lang="ru-RU" sz="16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i="1" dirty="0" err="1" smtClean="0">
                <a:latin typeface="Times New Roman" pitchFamily="18" charset="0"/>
                <a:cs typeface="Times New Roman" pitchFamily="18" charset="0"/>
              </a:rPr>
              <a:t>бірі</a:t>
            </a:r>
            <a:r>
              <a:rPr lang="ru-RU" sz="1600" i="1" dirty="0" smtClean="0">
                <a:latin typeface="Times New Roman" pitchFamily="18" charset="0"/>
                <a:cs typeface="Times New Roman" pitchFamily="18" charset="0"/>
              </a:rPr>
              <a:t> оны </a:t>
            </a:r>
            <a:r>
              <a:rPr lang="ru-RU" sz="1600" i="1" dirty="0" err="1" smtClean="0">
                <a:latin typeface="Times New Roman" pitchFamily="18" charset="0"/>
                <a:cs typeface="Times New Roman" pitchFamily="18" charset="0"/>
              </a:rPr>
              <a:t>тасиды</a:t>
            </a:r>
            <a:r>
              <a:rPr lang="ru-RU" sz="1600" i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i="1" dirty="0" err="1" smtClean="0">
                <a:latin typeface="Times New Roman" pitchFamily="18" charset="0"/>
                <a:cs typeface="Times New Roman" pitchFamily="18" charset="0"/>
              </a:rPr>
              <a:t>шанаға артады</a:t>
            </a:r>
            <a:r>
              <a:rPr lang="ru-RU" sz="1600" i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i="1" dirty="0" err="1" smtClean="0">
                <a:latin typeface="Times New Roman" pitchFamily="18" charset="0"/>
                <a:cs typeface="Times New Roman" pitchFamily="18" charset="0"/>
              </a:rPr>
              <a:t>ұжым болып</a:t>
            </a:r>
            <a:r>
              <a:rPr lang="ru-RU" sz="16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i="1" dirty="0" err="1" smtClean="0">
                <a:latin typeface="Times New Roman" pitchFamily="18" charset="0"/>
                <a:cs typeface="Times New Roman" pitchFamily="18" charset="0"/>
              </a:rPr>
              <a:t>бәрі қарды тазалауға қатысады</a:t>
            </a:r>
            <a:r>
              <a:rPr lang="ru-RU" sz="1600" i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ctr">
              <a:buNone/>
            </a:pPr>
            <a:r>
              <a:rPr lang="ru-RU" sz="16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Мақсаты</a:t>
            </a:r>
            <a:r>
              <a:rPr lang="ru-RU" sz="1600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1600" i="1" dirty="0" err="1" smtClean="0">
                <a:latin typeface="Times New Roman" pitchFamily="18" charset="0"/>
                <a:cs typeface="Times New Roman" pitchFamily="18" charset="0"/>
              </a:rPr>
              <a:t>жұмысты бірігіп</a:t>
            </a:r>
            <a:r>
              <a:rPr lang="ru-RU" sz="16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i="1" dirty="0" err="1" smtClean="0">
                <a:latin typeface="Times New Roman" pitchFamily="18" charset="0"/>
                <a:cs typeface="Times New Roman" pitchFamily="18" charset="0"/>
              </a:rPr>
              <a:t>атқаруға бағыт </a:t>
            </a:r>
            <a:r>
              <a:rPr lang="ru-RU" sz="1600" i="1" dirty="0" smtClean="0">
                <a:latin typeface="Times New Roman" pitchFamily="18" charset="0"/>
                <a:cs typeface="Times New Roman" pitchFamily="18" charset="0"/>
              </a:rPr>
              <a:t>беру.</a:t>
            </a:r>
          </a:p>
          <a:p>
            <a:pPr algn="ctr">
              <a:buNone/>
            </a:pPr>
            <a:r>
              <a:rPr lang="ru-RU" sz="16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Жеке</a:t>
            </a:r>
            <a:r>
              <a:rPr lang="ru-RU" sz="16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жұмыс</a:t>
            </a:r>
            <a:r>
              <a:rPr lang="ru-RU" sz="1600" i="1" dirty="0" err="1" smtClean="0">
                <a:latin typeface="Times New Roman" pitchFamily="18" charset="0"/>
                <a:cs typeface="Times New Roman" pitchFamily="18" charset="0"/>
              </a:rPr>
              <a:t>: «Адасқан қар қиыршықтары» тақырыбына шығармашылқ әңгіме құрастыру.</a:t>
            </a:r>
            <a:endParaRPr lang="ru-RU" sz="1600" i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sz="16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Жұмбақ</a:t>
            </a:r>
            <a:r>
              <a:rPr lang="ru-RU" sz="1600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ru-RU" sz="1600" i="1" dirty="0" err="1" smtClean="0">
                <a:latin typeface="Times New Roman" pitchFamily="18" charset="0"/>
                <a:cs typeface="Times New Roman" pitchFamily="18" charset="0"/>
              </a:rPr>
              <a:t> Құм сиақты ұсақ болғанымен,</a:t>
            </a:r>
            <a:r>
              <a:rPr lang="ru-RU" sz="1600" i="1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>
              <a:buNone/>
            </a:pPr>
            <a:r>
              <a:rPr lang="ru-RU" sz="1600" i="1" dirty="0" err="1" smtClean="0">
                <a:latin typeface="Times New Roman" pitchFamily="18" charset="0"/>
                <a:cs typeface="Times New Roman" pitchFamily="18" charset="0"/>
              </a:rPr>
              <a:t>жер</a:t>
            </a:r>
            <a:r>
              <a:rPr lang="ru-RU" sz="16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i="1" dirty="0" err="1" smtClean="0">
                <a:latin typeface="Times New Roman" pitchFamily="18" charset="0"/>
                <a:cs typeface="Times New Roman" pitchFamily="18" charset="0"/>
              </a:rPr>
              <a:t>бетін</a:t>
            </a:r>
            <a:r>
              <a:rPr lang="ru-RU" sz="16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i="1" dirty="0" err="1" smtClean="0">
                <a:latin typeface="Times New Roman" pitchFamily="18" charset="0"/>
                <a:cs typeface="Times New Roman" pitchFamily="18" charset="0"/>
              </a:rPr>
              <a:t>жауып</a:t>
            </a:r>
            <a:r>
              <a:rPr lang="ru-RU" sz="16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i="1" dirty="0" err="1" smtClean="0">
                <a:latin typeface="Times New Roman" pitchFamily="18" charset="0"/>
                <a:cs typeface="Times New Roman" pitchFamily="18" charset="0"/>
              </a:rPr>
              <a:t>үлгереді.</a:t>
            </a:r>
            <a:r>
              <a:rPr lang="ru-RU" sz="1600" i="1" dirty="0" smtClean="0">
                <a:latin typeface="Times New Roman" pitchFamily="18" charset="0"/>
                <a:cs typeface="Times New Roman" pitchFamily="18" charset="0"/>
              </a:rPr>
              <a:t>    </a:t>
            </a:r>
            <a:r>
              <a:rPr lang="ru-RU" sz="1600" i="1" dirty="0" err="1" smtClean="0">
                <a:latin typeface="Times New Roman" pitchFamily="18" charset="0"/>
                <a:cs typeface="Times New Roman" pitchFamily="18" charset="0"/>
              </a:rPr>
              <a:t>(қар</a:t>
            </a:r>
            <a:r>
              <a:rPr lang="ru-RU" sz="1600" i="1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>
              <a:buNone/>
            </a:pPr>
            <a:r>
              <a:rPr lang="ru-RU" sz="1600" i="1" dirty="0" smtClean="0">
                <a:latin typeface="Times New Roman" pitchFamily="18" charset="0"/>
                <a:cs typeface="Times New Roman" pitchFamily="18" charset="0"/>
              </a:rPr>
              <a:t>                                                                                         </a:t>
            </a:r>
          </a:p>
          <a:p>
            <a:pPr>
              <a:buNone/>
            </a:pPr>
            <a:r>
              <a:rPr lang="ru-RU" sz="1600" i="1" dirty="0" smtClean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>
              <a:buNone/>
            </a:pPr>
            <a:endParaRPr lang="ru-RU" sz="1800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2594"/>
          </a:xfrm>
        </p:spPr>
        <p:txBody>
          <a:bodyPr>
            <a:normAutofit fontScale="90000"/>
          </a:bodyPr>
          <a:lstStyle/>
          <a:p>
            <a:r>
              <a:rPr lang="ru-RU" sz="2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№ 4 </a:t>
            </a:r>
            <a:r>
              <a:rPr lang="ru-RU" sz="20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қырауды бақылау</a:t>
            </a:r>
            <a:r>
              <a:rPr lang="ru-RU" sz="2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20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2000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2" descr="http://s15.rimg.info/6d65f851c144830e03e1f6750834deaf.gif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 bwMode="auto">
          <a:xfrm>
            <a:off x="5857884" y="4786322"/>
            <a:ext cx="3019495" cy="1909766"/>
          </a:xfrm>
          <a:prstGeom prst="ellipse">
            <a:avLst/>
          </a:prstGeom>
          <a:noFill/>
        </p:spPr>
      </p:pic>
      <p:sp>
        <p:nvSpPr>
          <p:cNvPr id="11" name="Содержимое 10"/>
          <p:cNvSpPr>
            <a:spLocks noGrp="1"/>
          </p:cNvSpPr>
          <p:nvPr>
            <p:ph sz="half" idx="2"/>
          </p:nvPr>
        </p:nvSpPr>
        <p:spPr>
          <a:xfrm>
            <a:off x="642910" y="642918"/>
            <a:ext cx="7972452" cy="4525963"/>
          </a:xfrm>
        </p:spPr>
        <p:txBody>
          <a:bodyPr>
            <a:normAutofit fontScale="25000" lnSpcReduction="20000"/>
          </a:bodyPr>
          <a:lstStyle/>
          <a:p>
            <a:pPr algn="ctr">
              <a:buNone/>
            </a:pPr>
            <a:r>
              <a:rPr lang="ru-RU" sz="7200" b="1" i="1" dirty="0" err="1" smtClean="0">
                <a:latin typeface="Times New Roman" pitchFamily="18" charset="0"/>
                <a:cs typeface="Times New Roman" pitchFamily="18" charset="0"/>
              </a:rPr>
              <a:t>Мақсаты</a:t>
            </a:r>
            <a:r>
              <a:rPr lang="ru-RU" sz="7200" i="1" dirty="0" err="1" smtClean="0">
                <a:latin typeface="Times New Roman" pitchFamily="18" charset="0"/>
                <a:cs typeface="Times New Roman" pitchFamily="18" charset="0"/>
              </a:rPr>
              <a:t>: балаларға қыраудың қалай болатынын</a:t>
            </a:r>
            <a:r>
              <a:rPr lang="ru-RU" sz="7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7200" i="1" dirty="0" err="1" smtClean="0">
                <a:latin typeface="Times New Roman" pitchFamily="18" charset="0"/>
                <a:cs typeface="Times New Roman" pitchFamily="18" charset="0"/>
              </a:rPr>
              <a:t>айтып</a:t>
            </a:r>
            <a:r>
              <a:rPr lang="ru-RU" sz="7200" i="1" dirty="0" smtClean="0">
                <a:latin typeface="Times New Roman" pitchFamily="18" charset="0"/>
                <a:cs typeface="Times New Roman" pitchFamily="18" charset="0"/>
              </a:rPr>
              <a:t> кету. </a:t>
            </a:r>
            <a:r>
              <a:rPr lang="ru-RU" sz="7200" i="1" dirty="0" err="1" smtClean="0">
                <a:latin typeface="Times New Roman" pitchFamily="18" charset="0"/>
                <a:cs typeface="Times New Roman" pitchFamily="18" charset="0"/>
              </a:rPr>
              <a:t>Қырау түскен ағаштарды бақылау.</a:t>
            </a:r>
            <a:r>
              <a:rPr lang="ru-RU" sz="7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7200" i="1" dirty="0" err="1" smtClean="0">
                <a:latin typeface="Times New Roman" pitchFamily="18" charset="0"/>
                <a:cs typeface="Times New Roman" pitchFamily="18" charset="0"/>
              </a:rPr>
              <a:t>Темір</a:t>
            </a:r>
            <a:r>
              <a:rPr lang="ru-RU" sz="7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7200" i="1" dirty="0" err="1" smtClean="0">
                <a:latin typeface="Times New Roman" pitchFamily="18" charset="0"/>
                <a:cs typeface="Times New Roman" pitchFamily="18" charset="0"/>
              </a:rPr>
              <a:t>затқа үрлеп көрейік.</a:t>
            </a:r>
            <a:r>
              <a:rPr lang="ru-RU" sz="7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7200" i="1" dirty="0" err="1" smtClean="0">
                <a:latin typeface="Times New Roman" pitchFamily="18" charset="0"/>
                <a:cs typeface="Times New Roman" pitchFamily="18" charset="0"/>
              </a:rPr>
              <a:t>Оған қырау түсті, біздің буымыз</a:t>
            </a:r>
            <a:r>
              <a:rPr lang="ru-RU" sz="7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7200" i="1" dirty="0" err="1" smtClean="0">
                <a:latin typeface="Times New Roman" pitchFamily="18" charset="0"/>
                <a:cs typeface="Times New Roman" pitchFamily="18" charset="0"/>
              </a:rPr>
              <a:t>суықтан қырауға айналды</a:t>
            </a:r>
            <a:r>
              <a:rPr lang="ru-RU" sz="7200" i="1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7200" i="1" dirty="0" err="1" smtClean="0">
                <a:latin typeface="Times New Roman" pitchFamily="18" charset="0"/>
                <a:cs typeface="Times New Roman" pitchFamily="18" charset="0"/>
              </a:rPr>
              <a:t>Сонымен</a:t>
            </a:r>
            <a:r>
              <a:rPr lang="ru-RU" sz="7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7200" i="1" dirty="0" err="1" smtClean="0">
                <a:latin typeface="Times New Roman" pitchFamily="18" charset="0"/>
                <a:cs typeface="Times New Roman" pitchFamily="18" charset="0"/>
              </a:rPr>
              <a:t>қырау бұл кәдімгі бу</a:t>
            </a:r>
            <a:r>
              <a:rPr lang="ru-RU" sz="7200" i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7200" i="1" dirty="0" err="1" smtClean="0">
                <a:latin typeface="Times New Roman" pitchFamily="18" charset="0"/>
                <a:cs typeface="Times New Roman" pitchFamily="18" charset="0"/>
              </a:rPr>
              <a:t>ол</a:t>
            </a:r>
            <a:r>
              <a:rPr lang="ru-RU" sz="7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7200" i="1" dirty="0" err="1" smtClean="0">
                <a:latin typeface="Times New Roman" pitchFamily="18" charset="0"/>
                <a:cs typeface="Times New Roman" pitchFamily="18" charset="0"/>
              </a:rPr>
              <a:t>әйнек шынысына</a:t>
            </a:r>
            <a:r>
              <a:rPr lang="ru-RU" sz="7200" i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7200" i="1" dirty="0" err="1" smtClean="0">
                <a:latin typeface="Times New Roman" pitchFamily="18" charset="0"/>
                <a:cs typeface="Times New Roman" pitchFamily="18" charset="0"/>
              </a:rPr>
              <a:t>ағаш бұтақтарында, бұтақтарында, басқа заттарда</a:t>
            </a:r>
            <a:r>
              <a:rPr lang="ru-RU" sz="7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7200" i="1" dirty="0" err="1" smtClean="0">
                <a:latin typeface="Times New Roman" pitchFamily="18" charset="0"/>
                <a:cs typeface="Times New Roman" pitchFamily="18" charset="0"/>
              </a:rPr>
              <a:t>қатып, қырауға айналған.</a:t>
            </a:r>
            <a:r>
              <a:rPr lang="ru-RU" sz="7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7200" i="1" dirty="0" err="1" smtClean="0">
                <a:latin typeface="Times New Roman" pitchFamily="18" charset="0"/>
                <a:cs typeface="Times New Roman" pitchFamily="18" charset="0"/>
              </a:rPr>
              <a:t>Қырау әдетте күннің ашығында пайда</a:t>
            </a:r>
            <a:r>
              <a:rPr lang="ru-RU" sz="7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7200" i="1" dirty="0" err="1" smtClean="0">
                <a:latin typeface="Times New Roman" pitchFamily="18" charset="0"/>
                <a:cs typeface="Times New Roman" pitchFamily="18" charset="0"/>
              </a:rPr>
              <a:t>болады</a:t>
            </a:r>
            <a:r>
              <a:rPr lang="ru-RU" sz="7200" i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ctr">
              <a:buNone/>
            </a:pPr>
            <a:r>
              <a:rPr lang="ru-RU" sz="7200" b="1" i="1" dirty="0" err="1" smtClean="0">
                <a:latin typeface="Times New Roman" pitchFamily="18" charset="0"/>
                <a:cs typeface="Times New Roman" pitchFamily="18" charset="0"/>
              </a:rPr>
              <a:t>Көркем сөз.</a:t>
            </a:r>
            <a:endParaRPr lang="ru-RU" sz="7200" i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sz="7200" i="1" dirty="0" err="1" smtClean="0">
                <a:latin typeface="Times New Roman" pitchFamily="18" charset="0"/>
                <a:cs typeface="Times New Roman" pitchFamily="18" charset="0"/>
              </a:rPr>
              <a:t>Тазартып</a:t>
            </a:r>
            <a:r>
              <a:rPr lang="ru-RU" sz="7200" i="1" dirty="0" smtClean="0">
                <a:latin typeface="Times New Roman" pitchFamily="18" charset="0"/>
                <a:cs typeface="Times New Roman" pitchFamily="18" charset="0"/>
              </a:rPr>
              <a:t> бар </a:t>
            </a:r>
            <a:r>
              <a:rPr lang="ru-RU" sz="7200" i="1" dirty="0" err="1" smtClean="0">
                <a:latin typeface="Times New Roman" pitchFamily="18" charset="0"/>
                <a:cs typeface="Times New Roman" pitchFamily="18" charset="0"/>
              </a:rPr>
              <a:t>кір</a:t>
            </a:r>
            <a:r>
              <a:rPr lang="ru-RU" sz="7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7200" i="1" dirty="0" err="1" smtClean="0">
                <a:latin typeface="Times New Roman" pitchFamily="18" charset="0"/>
                <a:cs typeface="Times New Roman" pitchFamily="18" charset="0"/>
              </a:rPr>
              <a:t>шаңнан</a:t>
            </a:r>
            <a:r>
              <a:rPr lang="ru-RU" sz="7200" i="1" dirty="0" smtClean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 algn="ctr">
              <a:buNone/>
            </a:pPr>
            <a:r>
              <a:rPr lang="ru-RU" sz="7200" i="1" dirty="0" err="1" smtClean="0">
                <a:latin typeface="Times New Roman" pitchFamily="18" charset="0"/>
                <a:cs typeface="Times New Roman" pitchFamily="18" charset="0"/>
              </a:rPr>
              <a:t>Қыс өнерін бастады</a:t>
            </a:r>
            <a:r>
              <a:rPr lang="ru-RU" sz="7200" i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ctr">
              <a:buNone/>
            </a:pPr>
            <a:r>
              <a:rPr lang="ru-RU" sz="7200" i="1" dirty="0" err="1" smtClean="0">
                <a:latin typeface="Times New Roman" pitchFamily="18" charset="0"/>
                <a:cs typeface="Times New Roman" pitchFamily="18" charset="0"/>
              </a:rPr>
              <a:t>Терезеге</a:t>
            </a:r>
            <a:r>
              <a:rPr lang="ru-RU" sz="7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7200" i="1" dirty="0" err="1" smtClean="0">
                <a:latin typeface="Times New Roman" pitchFamily="18" charset="0"/>
                <a:cs typeface="Times New Roman" pitchFamily="18" charset="0"/>
              </a:rPr>
              <a:t>қыраудан,</a:t>
            </a:r>
            <a:endParaRPr lang="ru-RU" sz="7200" i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sz="7200" i="1" dirty="0" err="1" smtClean="0">
                <a:latin typeface="Times New Roman" pitchFamily="18" charset="0"/>
                <a:cs typeface="Times New Roman" pitchFamily="18" charset="0"/>
              </a:rPr>
              <a:t>Сурет</a:t>
            </a:r>
            <a:r>
              <a:rPr lang="ru-RU" sz="7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7200" i="1" dirty="0" err="1" smtClean="0">
                <a:latin typeface="Times New Roman" pitchFamily="18" charset="0"/>
                <a:cs typeface="Times New Roman" pitchFamily="18" charset="0"/>
              </a:rPr>
              <a:t>салып</a:t>
            </a:r>
            <a:r>
              <a:rPr lang="ru-RU" sz="7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7200" i="1" dirty="0" err="1" smtClean="0">
                <a:latin typeface="Times New Roman" pitchFamily="18" charset="0"/>
                <a:cs typeface="Times New Roman" pitchFamily="18" charset="0"/>
              </a:rPr>
              <a:t>тастады</a:t>
            </a:r>
            <a:r>
              <a:rPr lang="ru-RU" sz="7200" i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ctr">
              <a:buNone/>
            </a:pPr>
            <a:r>
              <a:rPr lang="ru-RU" sz="7200" b="1" i="1" dirty="0" err="1" smtClean="0">
                <a:latin typeface="Times New Roman" pitchFamily="18" charset="0"/>
                <a:cs typeface="Times New Roman" pitchFamily="18" charset="0"/>
              </a:rPr>
              <a:t>Қимылды ойын</a:t>
            </a:r>
            <a:r>
              <a:rPr lang="ru-RU" sz="7200" b="1" i="1" dirty="0" smtClean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ru-RU" sz="7200" i="1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7200" i="1" dirty="0" err="1" smtClean="0">
                <a:latin typeface="Times New Roman" pitchFamily="18" charset="0"/>
                <a:cs typeface="Times New Roman" pitchFamily="18" charset="0"/>
              </a:rPr>
              <a:t>«Суыққойлар»</a:t>
            </a:r>
            <a:endParaRPr lang="ru-RU" sz="7200" i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sz="7200" b="1" i="1" dirty="0" err="1" smtClean="0">
                <a:latin typeface="Times New Roman" pitchFamily="18" charset="0"/>
                <a:cs typeface="Times New Roman" pitchFamily="18" charset="0"/>
              </a:rPr>
              <a:t>Мақсаты</a:t>
            </a:r>
            <a:r>
              <a:rPr lang="ru-RU" sz="7200" i="1" dirty="0" err="1" smtClean="0">
                <a:latin typeface="Times New Roman" pitchFamily="18" charset="0"/>
                <a:cs typeface="Times New Roman" pitchFamily="18" charset="0"/>
              </a:rPr>
              <a:t>: қимылды жаттығуларды жасауды</a:t>
            </a:r>
            <a:r>
              <a:rPr lang="ru-RU" sz="7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7200" i="1" dirty="0" err="1" smtClean="0">
                <a:latin typeface="Times New Roman" pitchFamily="18" charset="0"/>
                <a:cs typeface="Times New Roman" pitchFamily="18" charset="0"/>
              </a:rPr>
              <a:t>үйрету, тапқырлық таныта</a:t>
            </a:r>
            <a:r>
              <a:rPr lang="ru-RU" sz="7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7200" i="1" dirty="0" err="1" smtClean="0">
                <a:latin typeface="Times New Roman" pitchFamily="18" charset="0"/>
                <a:cs typeface="Times New Roman" pitchFamily="18" charset="0"/>
              </a:rPr>
              <a:t>білу</a:t>
            </a:r>
            <a:r>
              <a:rPr lang="ru-RU" sz="7200" i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ctr">
              <a:buNone/>
            </a:pPr>
            <a:r>
              <a:rPr lang="ru-RU" sz="7200" b="1" i="1" dirty="0" err="1" smtClean="0">
                <a:latin typeface="Times New Roman" pitchFamily="18" charset="0"/>
                <a:cs typeface="Times New Roman" pitchFamily="18" charset="0"/>
              </a:rPr>
              <a:t>Еңбек</a:t>
            </a:r>
            <a:r>
              <a:rPr lang="ru-RU" sz="7200" i="1" dirty="0" err="1" smtClean="0">
                <a:latin typeface="Times New Roman" pitchFamily="18" charset="0"/>
                <a:cs typeface="Times New Roman" pitchFamily="18" charset="0"/>
              </a:rPr>
              <a:t>: бір</a:t>
            </a:r>
            <a:r>
              <a:rPr lang="ru-RU" sz="7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7200" i="1" dirty="0" err="1" smtClean="0">
                <a:latin typeface="Times New Roman" pitchFamily="18" charset="0"/>
                <a:cs typeface="Times New Roman" pitchFamily="18" charset="0"/>
              </a:rPr>
              <a:t>біріне</a:t>
            </a:r>
            <a:r>
              <a:rPr lang="ru-RU" sz="7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7200" i="1" dirty="0" err="1" smtClean="0">
                <a:latin typeface="Times New Roman" pitchFamily="18" charset="0"/>
                <a:cs typeface="Times New Roman" pitchFamily="18" charset="0"/>
              </a:rPr>
              <a:t>кедергі</a:t>
            </a:r>
            <a:r>
              <a:rPr lang="ru-RU" sz="7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7200" i="1" dirty="0" err="1" smtClean="0">
                <a:latin typeface="Times New Roman" pitchFamily="18" charset="0"/>
                <a:cs typeface="Times New Roman" pitchFamily="18" charset="0"/>
              </a:rPr>
              <a:t>жасамай</a:t>
            </a:r>
            <a:r>
              <a:rPr lang="ru-RU" sz="7200" i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7200" i="1" dirty="0" err="1" smtClean="0">
                <a:latin typeface="Times New Roman" pitchFamily="18" charset="0"/>
                <a:cs typeface="Times New Roman" pitchFamily="18" charset="0"/>
              </a:rPr>
              <a:t>жұмыс істеуге</a:t>
            </a:r>
            <a:r>
              <a:rPr lang="ru-RU" sz="7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7200" i="1" dirty="0" err="1" smtClean="0">
                <a:latin typeface="Times New Roman" pitchFamily="18" charset="0"/>
                <a:cs typeface="Times New Roman" pitchFamily="18" charset="0"/>
              </a:rPr>
              <a:t>үйрету.</a:t>
            </a:r>
            <a:endParaRPr lang="ru-RU" sz="7200" i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sz="7200" b="1" i="1" dirty="0" err="1" smtClean="0">
                <a:latin typeface="Times New Roman" pitchFamily="18" charset="0"/>
                <a:cs typeface="Times New Roman" pitchFamily="18" charset="0"/>
              </a:rPr>
              <a:t>Жеке</a:t>
            </a:r>
            <a:r>
              <a:rPr lang="ru-RU" sz="72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7200" b="1" i="1" dirty="0" err="1" smtClean="0">
                <a:latin typeface="Times New Roman" pitchFamily="18" charset="0"/>
                <a:cs typeface="Times New Roman" pitchFamily="18" charset="0"/>
              </a:rPr>
              <a:t>жұмыс</a:t>
            </a:r>
            <a:r>
              <a:rPr lang="ru-RU" sz="7200" i="1" dirty="0" err="1" smtClean="0">
                <a:latin typeface="Times New Roman" pitchFamily="18" charset="0"/>
                <a:cs typeface="Times New Roman" pitchFamily="18" charset="0"/>
              </a:rPr>
              <a:t>: тәжірибе жасау</a:t>
            </a:r>
            <a:r>
              <a:rPr lang="ru-RU" sz="7200" i="1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7200" i="1" dirty="0" err="1" smtClean="0">
                <a:latin typeface="Times New Roman" pitchFamily="18" charset="0"/>
                <a:cs typeface="Times New Roman" pitchFamily="18" charset="0"/>
              </a:rPr>
              <a:t>мұз бу</a:t>
            </a:r>
            <a:r>
              <a:rPr lang="ru-RU" sz="7200" i="1" dirty="0" smtClean="0">
                <a:latin typeface="Times New Roman" pitchFamily="18" charset="0"/>
                <a:cs typeface="Times New Roman" pitchFamily="18" charset="0"/>
              </a:rPr>
              <a:t> су (</a:t>
            </a:r>
            <a:r>
              <a:rPr lang="ru-RU" sz="7200" i="1" dirty="0" err="1" smtClean="0">
                <a:latin typeface="Times New Roman" pitchFamily="18" charset="0"/>
                <a:cs typeface="Times New Roman" pitchFamily="18" charset="0"/>
              </a:rPr>
              <a:t>заттың бір</a:t>
            </a:r>
            <a:r>
              <a:rPr lang="ru-RU" sz="7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7200" i="1" dirty="0" err="1" smtClean="0">
                <a:latin typeface="Times New Roman" pitchFamily="18" charset="0"/>
                <a:cs typeface="Times New Roman" pitchFamily="18" charset="0"/>
              </a:rPr>
              <a:t>түрден басқа түрге айналуы</a:t>
            </a:r>
            <a:r>
              <a:rPr lang="ru-RU" sz="7200" i="1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algn="ctr">
              <a:buNone/>
            </a:pPr>
            <a:r>
              <a:rPr lang="ru-RU" sz="7200" b="1" i="1" dirty="0" err="1" smtClean="0">
                <a:latin typeface="Times New Roman" pitchFamily="18" charset="0"/>
                <a:cs typeface="Times New Roman" pitchFamily="18" charset="0"/>
              </a:rPr>
              <a:t>Жорамал</a:t>
            </a:r>
            <a:r>
              <a:rPr lang="ru-RU" sz="7200" b="1" i="1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ru-RU" sz="7200" i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sz="7200" i="1" dirty="0" err="1" smtClean="0">
                <a:latin typeface="Times New Roman" pitchFamily="18" charset="0"/>
                <a:cs typeface="Times New Roman" pitchFamily="18" charset="0"/>
              </a:rPr>
              <a:t>Ағашқа қырау түссе, аяз</a:t>
            </a:r>
            <a:r>
              <a:rPr lang="ru-RU" sz="7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7200" i="1" dirty="0" err="1" smtClean="0">
                <a:latin typeface="Times New Roman" pitchFamily="18" charset="0"/>
                <a:cs typeface="Times New Roman" pitchFamily="18" charset="0"/>
              </a:rPr>
              <a:t>болады</a:t>
            </a:r>
            <a:r>
              <a:rPr lang="ru-RU" sz="7200" i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ctr">
              <a:buNone/>
            </a:pPr>
            <a:r>
              <a:rPr lang="ru-RU" sz="7200" i="1" dirty="0" err="1" smtClean="0">
                <a:latin typeface="Times New Roman" pitchFamily="18" charset="0"/>
                <a:cs typeface="Times New Roman" pitchFamily="18" charset="0"/>
              </a:rPr>
              <a:t>Тұман болса</a:t>
            </a:r>
            <a:r>
              <a:rPr lang="ru-RU" sz="7200" i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7200" i="1" dirty="0" err="1" smtClean="0">
                <a:latin typeface="Times New Roman" pitchFamily="18" charset="0"/>
                <a:cs typeface="Times New Roman" pitchFamily="18" charset="0"/>
              </a:rPr>
              <a:t>күн жылынады</a:t>
            </a:r>
            <a:r>
              <a:rPr lang="ru-RU" sz="7200" i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ctr">
              <a:buNone/>
            </a:pPr>
            <a:r>
              <a:rPr lang="ru-RU" sz="7200" i="1" dirty="0" err="1" smtClean="0">
                <a:latin typeface="Times New Roman" pitchFamily="18" charset="0"/>
                <a:cs typeface="Times New Roman" pitchFamily="18" charset="0"/>
              </a:rPr>
              <a:t>Егерде</a:t>
            </a:r>
            <a:r>
              <a:rPr lang="ru-RU" sz="7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7200" i="1" dirty="0" err="1" smtClean="0">
                <a:latin typeface="Times New Roman" pitchFamily="18" charset="0"/>
                <a:cs typeface="Times New Roman" pitchFamily="18" charset="0"/>
              </a:rPr>
              <a:t>түнде қырау түссе, күндіз қар жаумайды</a:t>
            </a:r>
            <a:r>
              <a:rPr lang="ru-RU" sz="7200" i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ctr">
              <a:buNone/>
            </a:pPr>
            <a:r>
              <a:rPr lang="ru-RU" sz="7200" b="1" i="1" dirty="0" err="1" smtClean="0">
                <a:latin typeface="Times New Roman" pitchFamily="18" charset="0"/>
                <a:cs typeface="Times New Roman" pitchFamily="18" charset="0"/>
              </a:rPr>
              <a:t>Жұмбақ:</a:t>
            </a:r>
            <a:endParaRPr lang="ru-RU" sz="7200" i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sz="7200" i="1" dirty="0" err="1" smtClean="0">
                <a:latin typeface="Times New Roman" pitchFamily="18" charset="0"/>
                <a:cs typeface="Times New Roman" pitchFamily="18" charset="0"/>
              </a:rPr>
              <a:t>Қанат сияқты ақ,</a:t>
            </a:r>
            <a:endParaRPr lang="ru-RU" sz="7200" i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sz="7200" i="1" dirty="0" err="1" smtClean="0">
                <a:latin typeface="Times New Roman" pitchFamily="18" charset="0"/>
                <a:cs typeface="Times New Roman" pitchFamily="18" charset="0"/>
              </a:rPr>
              <a:t>Ұлпа боп</a:t>
            </a:r>
            <a:r>
              <a:rPr lang="ru-RU" sz="7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7200" i="1" dirty="0" err="1" smtClean="0">
                <a:latin typeface="Times New Roman" pitchFamily="18" charset="0"/>
                <a:cs typeface="Times New Roman" pitchFamily="18" charset="0"/>
              </a:rPr>
              <a:t>жерде</a:t>
            </a:r>
            <a:r>
              <a:rPr lang="ru-RU" sz="7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7200" i="1" dirty="0" err="1" smtClean="0">
                <a:latin typeface="Times New Roman" pitchFamily="18" charset="0"/>
                <a:cs typeface="Times New Roman" pitchFamily="18" charset="0"/>
              </a:rPr>
              <a:t>жатады</a:t>
            </a:r>
            <a:r>
              <a:rPr lang="ru-RU" sz="7200" i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№ 5 </a:t>
            </a:r>
            <a:r>
              <a:rPr lang="ru-RU" sz="20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Мұз сүңгісін бақылау</a:t>
            </a:r>
            <a:r>
              <a:rPr lang="ru-RU" sz="2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20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2000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2" descr="http://s15.rimg.info/6d65f851c144830e03e1f6750834deaf.gif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 bwMode="auto">
          <a:xfrm>
            <a:off x="6207319" y="2714620"/>
            <a:ext cx="2936681" cy="1857388"/>
          </a:xfrm>
          <a:prstGeom prst="ellipse">
            <a:avLst/>
          </a:prstGeom>
          <a:noFill/>
        </p:spPr>
      </p:pic>
      <p:sp>
        <p:nvSpPr>
          <p:cNvPr id="10" name="Содержимое 9"/>
          <p:cNvSpPr>
            <a:spLocks noGrp="1"/>
          </p:cNvSpPr>
          <p:nvPr>
            <p:ph sz="half" idx="2"/>
          </p:nvPr>
        </p:nvSpPr>
        <p:spPr>
          <a:xfrm>
            <a:off x="857224" y="1142984"/>
            <a:ext cx="7929618" cy="5126055"/>
          </a:xfrm>
        </p:spPr>
        <p:txBody>
          <a:bodyPr>
            <a:normAutofit fontScale="55000" lnSpcReduction="20000"/>
          </a:bodyPr>
          <a:lstStyle/>
          <a:p>
            <a:pPr>
              <a:buNone/>
            </a:pPr>
            <a:r>
              <a:rPr lang="ru-RU" dirty="0" smtClean="0"/>
              <a:t> </a:t>
            </a:r>
          </a:p>
          <a:p>
            <a:pPr algn="ctr">
              <a:buNone/>
            </a:pPr>
            <a:r>
              <a:rPr lang="ru-RU" sz="29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Мақсаты:</a:t>
            </a:r>
            <a:r>
              <a:rPr lang="ru-RU" sz="2900" i="1" dirty="0" err="1" smtClean="0">
                <a:latin typeface="Times New Roman" pitchFamily="18" charset="0"/>
                <a:cs typeface="Times New Roman" pitchFamily="18" charset="0"/>
              </a:rPr>
              <a:t> балаларға мұздың қасиеті туралы</a:t>
            </a:r>
            <a:r>
              <a:rPr lang="ru-RU" sz="2900" i="1" dirty="0" smtClean="0">
                <a:latin typeface="Times New Roman" pitchFamily="18" charset="0"/>
                <a:cs typeface="Times New Roman" pitchFamily="18" charset="0"/>
              </a:rPr>
              <a:t> мол </a:t>
            </a:r>
            <a:r>
              <a:rPr lang="ru-RU" sz="2900" i="1" dirty="0" err="1" smtClean="0">
                <a:latin typeface="Times New Roman" pitchFamily="18" charset="0"/>
                <a:cs typeface="Times New Roman" pitchFamily="18" charset="0"/>
              </a:rPr>
              <a:t>түсінік </a:t>
            </a:r>
            <a:r>
              <a:rPr lang="ru-RU" sz="2900" i="1" dirty="0" smtClean="0">
                <a:latin typeface="Times New Roman" pitchFamily="18" charset="0"/>
                <a:cs typeface="Times New Roman" pitchFamily="18" charset="0"/>
              </a:rPr>
              <a:t>беру. </a:t>
            </a:r>
            <a:r>
              <a:rPr lang="ru-RU" sz="2900" i="1" dirty="0" err="1" smtClean="0">
                <a:latin typeface="Times New Roman" pitchFamily="18" charset="0"/>
                <a:cs typeface="Times New Roman" pitchFamily="18" charset="0"/>
              </a:rPr>
              <a:t>Байқағыштық қасиетті қалыптастырып, іске</a:t>
            </a:r>
            <a:r>
              <a:rPr lang="ru-RU" sz="29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i="1" dirty="0" err="1" smtClean="0">
                <a:latin typeface="Times New Roman" pitchFamily="18" charset="0"/>
                <a:cs typeface="Times New Roman" pitchFamily="18" charset="0"/>
              </a:rPr>
              <a:t>баға беріп</a:t>
            </a:r>
            <a:r>
              <a:rPr lang="ru-RU" sz="2900" i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900" i="1" dirty="0" err="1" smtClean="0">
                <a:latin typeface="Times New Roman" pitchFamily="18" charset="0"/>
                <a:cs typeface="Times New Roman" pitchFamily="18" charset="0"/>
              </a:rPr>
              <a:t>қортынды жасай</a:t>
            </a:r>
            <a:r>
              <a:rPr lang="ru-RU" sz="29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i="1" dirty="0" err="1" smtClean="0">
                <a:latin typeface="Times New Roman" pitchFamily="18" charset="0"/>
                <a:cs typeface="Times New Roman" pitchFamily="18" charset="0"/>
              </a:rPr>
              <a:t>білуге</a:t>
            </a:r>
            <a:r>
              <a:rPr lang="ru-RU" sz="29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i="1" dirty="0" err="1" smtClean="0">
                <a:latin typeface="Times New Roman" pitchFamily="18" charset="0"/>
                <a:cs typeface="Times New Roman" pitchFamily="18" charset="0"/>
              </a:rPr>
              <a:t>үйрету.</a:t>
            </a:r>
            <a:endParaRPr lang="ru-RU" sz="2900" i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sz="29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Тапсырма</a:t>
            </a:r>
            <a:r>
              <a:rPr lang="ru-RU" sz="29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ru-RU" sz="2900" i="1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2900" i="1" dirty="0" err="1" smtClean="0">
                <a:latin typeface="Times New Roman" pitchFamily="18" charset="0"/>
                <a:cs typeface="Times New Roman" pitchFamily="18" charset="0"/>
              </a:rPr>
              <a:t>«Сүмелек мұз» тақырыбына сурет</a:t>
            </a:r>
            <a:r>
              <a:rPr lang="ru-RU" sz="2900" i="1" dirty="0" smtClean="0">
                <a:latin typeface="Times New Roman" pitchFamily="18" charset="0"/>
                <a:cs typeface="Times New Roman" pitchFamily="18" charset="0"/>
              </a:rPr>
              <a:t> салу.</a:t>
            </a:r>
          </a:p>
          <a:p>
            <a:pPr algn="ctr">
              <a:buNone/>
            </a:pPr>
            <a:r>
              <a:rPr lang="ru-RU" sz="29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Сұрақтар:</a:t>
            </a:r>
            <a:endParaRPr lang="ru-RU" sz="2900" i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sz="2900" i="1" dirty="0" err="1" smtClean="0">
                <a:latin typeface="Times New Roman" pitchFamily="18" charset="0"/>
                <a:cs typeface="Times New Roman" pitchFamily="18" charset="0"/>
              </a:rPr>
              <a:t>Сүмелек мұз жөнінде </a:t>
            </a:r>
            <a:r>
              <a:rPr lang="ru-RU" sz="2900" i="1" dirty="0" smtClean="0">
                <a:latin typeface="Times New Roman" pitchFamily="18" charset="0"/>
                <a:cs typeface="Times New Roman" pitchFamily="18" charset="0"/>
              </a:rPr>
              <a:t>не </a:t>
            </a:r>
            <a:r>
              <a:rPr lang="ru-RU" sz="2900" i="1" dirty="0" err="1" smtClean="0">
                <a:latin typeface="Times New Roman" pitchFamily="18" charset="0"/>
                <a:cs typeface="Times New Roman" pitchFamily="18" charset="0"/>
              </a:rPr>
              <a:t>айтуға болады</a:t>
            </a:r>
            <a:r>
              <a:rPr lang="ru-RU" sz="2900" i="1" dirty="0" smtClean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 algn="ctr">
              <a:buNone/>
            </a:pPr>
            <a:r>
              <a:rPr lang="ru-RU" sz="2900" i="1" dirty="0" err="1" smtClean="0">
                <a:latin typeface="Times New Roman" pitchFamily="18" charset="0"/>
                <a:cs typeface="Times New Roman" pitchFamily="18" charset="0"/>
              </a:rPr>
              <a:t>Ол</a:t>
            </a:r>
            <a:r>
              <a:rPr lang="ru-RU" sz="29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i="1" dirty="0" err="1" smtClean="0">
                <a:latin typeface="Times New Roman" pitchFamily="18" charset="0"/>
                <a:cs typeface="Times New Roman" pitchFamily="18" charset="0"/>
              </a:rPr>
              <a:t>қандай?</a:t>
            </a:r>
            <a:r>
              <a:rPr lang="ru-RU" sz="29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i="1" dirty="0" err="1" smtClean="0">
                <a:latin typeface="Times New Roman" pitchFamily="18" charset="0"/>
                <a:cs typeface="Times New Roman" pitchFamily="18" charset="0"/>
              </a:rPr>
              <a:t>Сәбіз сияқты</a:t>
            </a:r>
            <a:endParaRPr lang="ru-RU" sz="2900" i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sz="2900" i="1" dirty="0" err="1" smtClean="0">
                <a:latin typeface="Times New Roman" pitchFamily="18" charset="0"/>
                <a:cs typeface="Times New Roman" pitchFamily="18" charset="0"/>
              </a:rPr>
              <a:t>Сүмелек мұз қай жерде</a:t>
            </a:r>
            <a:r>
              <a:rPr lang="ru-RU" sz="2900" i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900" i="1" dirty="0" err="1" smtClean="0">
                <a:latin typeface="Times New Roman" pitchFamily="18" charset="0"/>
                <a:cs typeface="Times New Roman" pitchFamily="18" charset="0"/>
              </a:rPr>
              <a:t>қалай пайда</a:t>
            </a:r>
            <a:r>
              <a:rPr lang="ru-RU" sz="29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i="1" dirty="0" err="1" smtClean="0">
                <a:latin typeface="Times New Roman" pitchFamily="18" charset="0"/>
                <a:cs typeface="Times New Roman" pitchFamily="18" charset="0"/>
              </a:rPr>
              <a:t>болады</a:t>
            </a:r>
            <a:r>
              <a:rPr lang="ru-RU" sz="2900" i="1" dirty="0" smtClean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 algn="ctr">
              <a:buNone/>
            </a:pPr>
            <a:r>
              <a:rPr lang="ru-RU" sz="2900" i="1" dirty="0" err="1" smtClean="0">
                <a:latin typeface="Times New Roman" pitchFamily="18" charset="0"/>
                <a:cs typeface="Times New Roman" pitchFamily="18" charset="0"/>
              </a:rPr>
              <a:t>Күнгей жақта ма</a:t>
            </a:r>
            <a:r>
              <a:rPr lang="ru-RU" sz="2900" i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900" i="1" dirty="0" err="1" smtClean="0">
                <a:latin typeface="Times New Roman" pitchFamily="18" charset="0"/>
                <a:cs typeface="Times New Roman" pitchFamily="18" charset="0"/>
              </a:rPr>
              <a:t>әлде терістік</a:t>
            </a:r>
            <a:r>
              <a:rPr lang="ru-RU" sz="29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i="1" dirty="0" err="1" smtClean="0">
                <a:latin typeface="Times New Roman" pitchFamily="18" charset="0"/>
                <a:cs typeface="Times New Roman" pitchFamily="18" charset="0"/>
              </a:rPr>
              <a:t>жақта ма</a:t>
            </a:r>
            <a:r>
              <a:rPr lang="ru-RU" sz="2900" i="1" dirty="0" smtClean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 algn="ctr">
              <a:buNone/>
            </a:pPr>
            <a:r>
              <a:rPr lang="ru-RU" sz="2900" i="1" dirty="0" err="1" smtClean="0">
                <a:latin typeface="Times New Roman" pitchFamily="18" charset="0"/>
                <a:cs typeface="Times New Roman" pitchFamily="18" charset="0"/>
              </a:rPr>
              <a:t>Олар</a:t>
            </a:r>
            <a:r>
              <a:rPr lang="ru-RU" sz="29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i="1" dirty="0" err="1" smtClean="0">
                <a:latin typeface="Times New Roman" pitchFamily="18" charset="0"/>
                <a:cs typeface="Times New Roman" pitchFamily="18" charset="0"/>
              </a:rPr>
              <a:t>қайдан пайда</a:t>
            </a:r>
            <a:r>
              <a:rPr lang="ru-RU" sz="29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i="1" dirty="0" err="1" smtClean="0">
                <a:latin typeface="Times New Roman" pitchFamily="18" charset="0"/>
                <a:cs typeface="Times New Roman" pitchFamily="18" charset="0"/>
              </a:rPr>
              <a:t>болады</a:t>
            </a:r>
            <a:r>
              <a:rPr lang="ru-RU" sz="2900" i="1" dirty="0" smtClean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 algn="ctr">
              <a:buNone/>
            </a:pPr>
            <a:r>
              <a:rPr lang="ru-RU" sz="2900" i="1" dirty="0" err="1" smtClean="0">
                <a:latin typeface="Times New Roman" pitchFamily="18" charset="0"/>
                <a:cs typeface="Times New Roman" pitchFamily="18" charset="0"/>
              </a:rPr>
              <a:t>Осыдан</a:t>
            </a:r>
            <a:r>
              <a:rPr lang="ru-RU" sz="29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i="1" dirty="0" err="1" smtClean="0">
                <a:latin typeface="Times New Roman" pitchFamily="18" charset="0"/>
                <a:cs typeface="Times New Roman" pitchFamily="18" charset="0"/>
              </a:rPr>
              <a:t>қандай қортынды жасауға болады</a:t>
            </a:r>
            <a:r>
              <a:rPr lang="ru-RU" sz="2900" i="1" dirty="0" smtClean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 algn="ctr">
              <a:buNone/>
            </a:pPr>
            <a:r>
              <a:rPr lang="ru-RU" sz="29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Көркем сөз:</a:t>
            </a:r>
            <a:endParaRPr lang="ru-RU" sz="2900" i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sz="2900" i="1" dirty="0" err="1" smtClean="0">
                <a:latin typeface="Times New Roman" pitchFamily="18" charset="0"/>
                <a:cs typeface="Times New Roman" pitchFamily="18" charset="0"/>
              </a:rPr>
              <a:t>Көл бетінде</a:t>
            </a:r>
            <a:r>
              <a:rPr lang="ru-RU" sz="29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i="1" dirty="0" err="1" smtClean="0">
                <a:latin typeface="Times New Roman" pitchFamily="18" charset="0"/>
                <a:cs typeface="Times New Roman" pitchFamily="18" charset="0"/>
              </a:rPr>
              <a:t>жатыр</a:t>
            </a:r>
            <a:r>
              <a:rPr lang="ru-RU" sz="29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i="1" dirty="0" err="1" smtClean="0">
                <a:latin typeface="Times New Roman" pitchFamily="18" charset="0"/>
                <a:cs typeface="Times New Roman" pitchFamily="18" charset="0"/>
              </a:rPr>
              <a:t>айдын</a:t>
            </a:r>
            <a:r>
              <a:rPr lang="ru-RU" sz="2900" i="1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sz="2900" i="1" dirty="0" err="1" smtClean="0">
                <a:latin typeface="Times New Roman" pitchFamily="18" charset="0"/>
                <a:cs typeface="Times New Roman" pitchFamily="18" charset="0"/>
              </a:rPr>
              <a:t>мұзойнақ,</a:t>
            </a:r>
            <a:endParaRPr lang="ru-RU" sz="2900" i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sz="2900" i="1" dirty="0" err="1" smtClean="0">
                <a:latin typeface="Times New Roman" pitchFamily="18" charset="0"/>
                <a:cs typeface="Times New Roman" pitchFamily="18" charset="0"/>
              </a:rPr>
              <a:t>Қыстың өзі жасағандай бізді</a:t>
            </a:r>
            <a:r>
              <a:rPr lang="ru-RU" sz="29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i="1" dirty="0" err="1" smtClean="0">
                <a:latin typeface="Times New Roman" pitchFamily="18" charset="0"/>
                <a:cs typeface="Times New Roman" pitchFamily="18" charset="0"/>
              </a:rPr>
              <a:t>ойнап</a:t>
            </a:r>
            <a:r>
              <a:rPr lang="ru-RU" sz="2900" i="1" dirty="0" smtClean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 algn="ctr">
              <a:buNone/>
            </a:pPr>
            <a:r>
              <a:rPr lang="ru-RU" sz="2900" i="1" dirty="0" err="1" smtClean="0">
                <a:latin typeface="Times New Roman" pitchFamily="18" charset="0"/>
                <a:cs typeface="Times New Roman" pitchFamily="18" charset="0"/>
              </a:rPr>
              <a:t>Шаңғы теуіп</a:t>
            </a:r>
            <a:r>
              <a:rPr lang="ru-RU" sz="29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i="1" dirty="0" err="1" smtClean="0">
                <a:latin typeface="Times New Roman" pitchFamily="18" charset="0"/>
                <a:cs typeface="Times New Roman" pitchFamily="18" charset="0"/>
              </a:rPr>
              <a:t>жарысамыз</a:t>
            </a:r>
            <a:r>
              <a:rPr lang="ru-RU" sz="29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i="1" dirty="0" err="1" smtClean="0">
                <a:latin typeface="Times New Roman" pitchFamily="18" charset="0"/>
                <a:cs typeface="Times New Roman" pitchFamily="18" charset="0"/>
              </a:rPr>
              <a:t>желменен</a:t>
            </a:r>
            <a:r>
              <a:rPr lang="ru-RU" sz="2900" i="1" dirty="0" smtClean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 algn="ctr">
              <a:buNone/>
            </a:pPr>
            <a:r>
              <a:rPr lang="ru-RU" sz="2900" i="1" dirty="0" err="1" smtClean="0">
                <a:latin typeface="Times New Roman" pitchFamily="18" charset="0"/>
                <a:cs typeface="Times New Roman" pitchFamily="18" charset="0"/>
              </a:rPr>
              <a:t>Күнде осында</a:t>
            </a:r>
            <a:r>
              <a:rPr lang="ru-RU" sz="29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i="1" dirty="0" err="1" smtClean="0">
                <a:latin typeface="Times New Roman" pitchFamily="18" charset="0"/>
                <a:cs typeface="Times New Roman" pitchFamily="18" charset="0"/>
              </a:rPr>
              <a:t>қызықтаймыз біз</a:t>
            </a:r>
            <a:r>
              <a:rPr lang="ru-RU" sz="29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i="1" dirty="0" err="1" smtClean="0">
                <a:latin typeface="Times New Roman" pitchFamily="18" charset="0"/>
                <a:cs typeface="Times New Roman" pitchFamily="18" charset="0"/>
              </a:rPr>
              <a:t>ойнап</a:t>
            </a:r>
            <a:r>
              <a:rPr lang="ru-RU" sz="2900" i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ctr">
              <a:buNone/>
            </a:pPr>
            <a:r>
              <a:rPr lang="ru-RU" sz="2900" i="1" dirty="0" smtClean="0">
                <a:latin typeface="Times New Roman" pitchFamily="18" charset="0"/>
                <a:cs typeface="Times New Roman" pitchFamily="18" charset="0"/>
              </a:rPr>
              <a:t>                                      </a:t>
            </a:r>
            <a:r>
              <a:rPr lang="ru-RU" sz="2900" i="1" dirty="0" err="1" smtClean="0">
                <a:latin typeface="Times New Roman" pitchFamily="18" charset="0"/>
                <a:cs typeface="Times New Roman" pitchFamily="18" charset="0"/>
              </a:rPr>
              <a:t>Мұзафар Әлімбаев</a:t>
            </a:r>
            <a:endParaRPr lang="ru-RU" sz="2900" i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sz="29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Қимылды ойын</a:t>
            </a:r>
            <a:r>
              <a:rPr lang="ru-RU" sz="2900" i="1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2900" i="1" dirty="0" err="1" smtClean="0">
                <a:latin typeface="Times New Roman" pitchFamily="18" charset="0"/>
                <a:cs typeface="Times New Roman" pitchFamily="18" charset="0"/>
              </a:rPr>
              <a:t>«»Үйсіз қалған қоян</a:t>
            </a:r>
            <a:endParaRPr lang="ru-RU" sz="2900" i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sz="29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Мақсаты:</a:t>
            </a:r>
            <a:r>
              <a:rPr lang="ru-RU" sz="2900" i="1" dirty="0" err="1" smtClean="0">
                <a:latin typeface="Times New Roman" pitchFamily="18" charset="0"/>
                <a:cs typeface="Times New Roman" pitchFamily="18" charset="0"/>
              </a:rPr>
              <a:t> ойынның тәртібін сақтай отырып</a:t>
            </a:r>
            <a:r>
              <a:rPr lang="ru-RU" sz="2900" i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900" i="1" dirty="0" err="1" smtClean="0">
                <a:latin typeface="Times New Roman" pitchFamily="18" charset="0"/>
                <a:cs typeface="Times New Roman" pitchFamily="18" charset="0"/>
              </a:rPr>
              <a:t>секіріп</a:t>
            </a:r>
            <a:r>
              <a:rPr lang="ru-RU" sz="29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i="1" dirty="0" err="1" smtClean="0">
                <a:latin typeface="Times New Roman" pitchFamily="18" charset="0"/>
                <a:cs typeface="Times New Roman" pitchFamily="18" charset="0"/>
              </a:rPr>
              <a:t>алға жүгіру.</a:t>
            </a:r>
            <a:endParaRPr lang="ru-RU" sz="2900" i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dirty="0" smtClean="0"/>
              <a:t> </a:t>
            </a:r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2594"/>
          </a:xfrm>
        </p:spPr>
        <p:txBody>
          <a:bodyPr>
            <a:normAutofit fontScale="90000"/>
          </a:bodyPr>
          <a:lstStyle/>
          <a:p>
            <a:r>
              <a:rPr lang="ru-RU" sz="2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№ 6 </a:t>
            </a:r>
            <a:r>
              <a:rPr lang="ru-RU" sz="20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Қайың ағашын бақылау</a:t>
            </a:r>
            <a:r>
              <a:rPr lang="ru-RU" sz="2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      </a:t>
            </a:r>
            <a:r>
              <a:rPr lang="ru-RU" sz="20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(Қиялдау</a:t>
            </a:r>
            <a:r>
              <a:rPr lang="ru-RU" sz="2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sz="20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2000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2" descr="http://s15.rimg.info/6d65f851c144830e03e1f6750834deaf.gif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 bwMode="auto">
          <a:xfrm>
            <a:off x="6124505" y="4643446"/>
            <a:ext cx="3019495" cy="1909766"/>
          </a:xfrm>
          <a:prstGeom prst="ellipse">
            <a:avLst/>
          </a:prstGeom>
          <a:noFill/>
        </p:spPr>
      </p:pic>
      <p:sp>
        <p:nvSpPr>
          <p:cNvPr id="6" name="Содержимое 5"/>
          <p:cNvSpPr>
            <a:spLocks noGrp="1"/>
          </p:cNvSpPr>
          <p:nvPr>
            <p:ph sz="half" idx="2"/>
          </p:nvPr>
        </p:nvSpPr>
        <p:spPr>
          <a:xfrm>
            <a:off x="500034" y="928670"/>
            <a:ext cx="8186766" cy="5197493"/>
          </a:xfrm>
        </p:spPr>
        <p:txBody>
          <a:bodyPr>
            <a:normAutofit fontScale="62500" lnSpcReduction="20000"/>
          </a:bodyPr>
          <a:lstStyle/>
          <a:p>
            <a:pPr algn="ctr">
              <a:buNone/>
            </a:pPr>
            <a:r>
              <a:rPr lang="ru-RU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Мақсаты: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 қайың ағашының қысқы көркін бақылау.</a:t>
            </a:r>
            <a:endParaRPr lang="ru-RU" i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Балаларды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табиғаттың қорғаушысы болуға тәрбиелеу.</a:t>
            </a:r>
            <a:endParaRPr lang="ru-RU" i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Тапсырма</a:t>
            </a:r>
            <a:r>
              <a:rPr lang="ru-RU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ағаш туралы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суреттер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бойынша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шығармашылық әңгіме құрастыру.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Әр балаға суреттер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таратылады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ctr">
              <a:buNone/>
            </a:pPr>
            <a:r>
              <a:rPr lang="ru-RU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Көркем сөз</a:t>
            </a:r>
            <a:endParaRPr lang="ru-RU" i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Ағаштар тұр жүдеп,</a:t>
            </a:r>
            <a:endParaRPr lang="ru-RU" i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Жапырақ сәні енеді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ctr">
              <a:buNone/>
            </a:pP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Соғады жел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үдеп,</a:t>
            </a:r>
            <a:endParaRPr lang="ru-RU" i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Қыстың кеп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сәлемі.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 algn="ctr">
              <a:buNone/>
            </a:pPr>
            <a:r>
              <a:rPr lang="ru-RU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Еңбек</a:t>
            </a:r>
            <a:r>
              <a:rPr lang="ru-RU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қайың ағашының түбіне қар жинау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ctr">
              <a:buNone/>
            </a:pPr>
            <a:r>
              <a:rPr lang="ru-RU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Мақсаты</a:t>
            </a:r>
            <a:r>
              <a:rPr lang="ru-RU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 балаларға ағаштың түбін қармен жабудың сырын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пайдасын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түсіндіру.</a:t>
            </a:r>
            <a:endParaRPr lang="ru-RU" i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Қимылды ойын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: «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Біз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көңілді баламыз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»</a:t>
            </a:r>
          </a:p>
          <a:p>
            <a:pPr algn="ctr">
              <a:buNone/>
            </a:pPr>
            <a:r>
              <a:rPr lang="ru-RU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Жеке</a:t>
            </a:r>
            <a:r>
              <a:rPr lang="ru-RU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жұмыс: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 «Жұмбақты шеш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»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сюжетті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ойын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ойнату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ctr">
              <a:buNone/>
            </a:pPr>
            <a:r>
              <a:rPr lang="ru-RU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Жұмбақ:</a:t>
            </a:r>
            <a:r>
              <a:rPr lang="ru-RU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  </a:t>
            </a:r>
          </a:p>
          <a:p>
            <a:pPr algn="ctr">
              <a:buNone/>
            </a:pP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Жазда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жатсаң көлеңкесінеалады,</a:t>
            </a:r>
            <a:endParaRPr lang="ru-RU" i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Қыста жақсаң, жаның рахат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табады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ctr">
              <a:buNone/>
            </a:pP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                                                         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Ағаш</a:t>
            </a:r>
            <a:endParaRPr lang="ru-RU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dirty="0" smtClean="0"/>
              <a:t> </a:t>
            </a:r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2594"/>
          </a:xfrm>
        </p:spPr>
        <p:txBody>
          <a:bodyPr>
            <a:normAutofit fontScale="90000"/>
          </a:bodyPr>
          <a:lstStyle/>
          <a:p>
            <a:r>
              <a:rPr lang="ru-RU" sz="2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№ 7 </a:t>
            </a:r>
            <a:r>
              <a:rPr lang="ru-RU" sz="20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Терезедегі</a:t>
            </a:r>
            <a:r>
              <a:rPr lang="ru-RU" sz="2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өрнектерді бақылау</a:t>
            </a:r>
            <a:r>
              <a:rPr lang="ru-RU" sz="2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20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2000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2" descr="http://s15.rimg.info/6d65f851c144830e03e1f6750834deaf.gif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 bwMode="auto">
          <a:xfrm>
            <a:off x="5698597" y="4429132"/>
            <a:ext cx="3245393" cy="2052642"/>
          </a:xfrm>
          <a:prstGeom prst="ellipse">
            <a:avLst/>
          </a:prstGeom>
          <a:noFill/>
        </p:spPr>
      </p:pic>
      <p:sp>
        <p:nvSpPr>
          <p:cNvPr id="6" name="Содержимое 5"/>
          <p:cNvSpPr>
            <a:spLocks noGrp="1"/>
          </p:cNvSpPr>
          <p:nvPr>
            <p:ph sz="half" idx="2"/>
          </p:nvPr>
        </p:nvSpPr>
        <p:spPr>
          <a:xfrm>
            <a:off x="571472" y="714356"/>
            <a:ext cx="8115328" cy="5411807"/>
          </a:xfrm>
        </p:spPr>
        <p:txBody>
          <a:bodyPr>
            <a:normAutofit fontScale="62500" lnSpcReduction="20000"/>
          </a:bodyPr>
          <a:lstStyle/>
          <a:p>
            <a:pPr algn="ctr">
              <a:buNone/>
            </a:pPr>
            <a:r>
              <a:rPr lang="ru-RU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Мақсаты:</a:t>
            </a:r>
            <a:r>
              <a:rPr lang="ru-RU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балаларға құбылысты түсіндіру.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Олардың ойын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толықтыру.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Терезедегі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өрнектерді бақылау.</a:t>
            </a:r>
            <a:endParaRPr lang="ru-RU" i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Тапсырма</a:t>
            </a:r>
            <a:r>
              <a:rPr lang="ru-RU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ru-RU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трафареттің көмегңмен 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Аяз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атаның терезеге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салған келемежді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суреттері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»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атты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ұжымдық жұмыс жасау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ctr">
              <a:buNone/>
            </a:pPr>
            <a:r>
              <a:rPr lang="ru-RU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Көркем сөз:</a:t>
            </a:r>
            <a:endParaRPr lang="ru-RU" i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Бір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топ бала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сырғанап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 algn="ctr">
              <a:buNone/>
            </a:pP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Барады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әне жарысып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ctr">
              <a:buNone/>
            </a:pP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Қалды артта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қыр қалып.</a:t>
            </a:r>
            <a:endParaRPr lang="ru-RU" i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Қимылды ойын</a:t>
            </a:r>
            <a:r>
              <a:rPr lang="ru-RU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Айлакер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түлкі»</a:t>
            </a:r>
            <a:endParaRPr lang="ru-RU" i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Мақсаты:</a:t>
            </a:r>
            <a:r>
              <a:rPr lang="ru-RU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оңды 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солды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жалтырап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жүгіруге жаттығу.</a:t>
            </a:r>
            <a:endParaRPr lang="ru-RU" i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Еңбек:</a:t>
            </a:r>
            <a:r>
              <a:rPr lang="ru-RU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қардан бекініс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жасауды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үйрету.</a:t>
            </a:r>
            <a:endParaRPr lang="ru-RU" i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Мақсаты: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 күрекпен қарды ойып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үй салуды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бекет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тұрғызуды үйрету.</a:t>
            </a:r>
            <a:endParaRPr lang="ru-RU" i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Жеке</a:t>
            </a:r>
            <a:r>
              <a:rPr lang="ru-RU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жұмыс:</a:t>
            </a:r>
            <a:r>
              <a:rPr lang="ru-RU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қар атжалына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секіріп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шығу және одан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жерге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түсуге үйрету.</a:t>
            </a:r>
            <a:endParaRPr lang="ru-RU" i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Жорамал</a:t>
            </a:r>
            <a:r>
              <a:rPr lang="ru-RU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ru-RU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қыз аязды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болса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жаз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ыстық болады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ctr">
              <a:buNone/>
            </a:pPr>
            <a:r>
              <a:rPr lang="ru-RU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Жұмбақ:</a:t>
            </a:r>
            <a:endParaRPr lang="ru-RU" i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Отта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жанбайды</a:t>
            </a:r>
            <a:endParaRPr lang="ru-RU" i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Суда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батпайды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.        (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Мұз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>
              <a:buNone/>
            </a:pPr>
            <a:r>
              <a:rPr lang="ru-RU" b="1" dirty="0" smtClean="0"/>
              <a:t> 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25470"/>
          </a:xfrm>
        </p:spPr>
        <p:txBody>
          <a:bodyPr>
            <a:normAutofit/>
          </a:bodyPr>
          <a:lstStyle/>
          <a:p>
            <a:r>
              <a:rPr lang="ru-RU" sz="2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№ 8 </a:t>
            </a:r>
            <a:r>
              <a:rPr lang="ru-RU" sz="20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Желді</a:t>
            </a:r>
            <a:r>
              <a:rPr lang="ru-RU" sz="2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бақылау</a:t>
            </a:r>
            <a:r>
              <a:rPr lang="ru-RU" sz="20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br>
              <a:rPr lang="ru-RU" sz="20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2000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2" descr="http://s15.rimg.info/6d65f851c144830e03e1f6750834deaf.gif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 bwMode="auto">
          <a:xfrm>
            <a:off x="6643702" y="5448300"/>
            <a:ext cx="2228850" cy="1409700"/>
          </a:xfrm>
          <a:prstGeom prst="ellipse">
            <a:avLst/>
          </a:prstGeom>
          <a:noFill/>
        </p:spPr>
      </p:pic>
      <p:sp>
        <p:nvSpPr>
          <p:cNvPr id="6" name="Содержимое 5"/>
          <p:cNvSpPr>
            <a:spLocks noGrp="1"/>
          </p:cNvSpPr>
          <p:nvPr>
            <p:ph sz="half" idx="2"/>
          </p:nvPr>
        </p:nvSpPr>
        <p:spPr>
          <a:xfrm>
            <a:off x="500034" y="785794"/>
            <a:ext cx="8186766" cy="5340369"/>
          </a:xfrm>
        </p:spPr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ru-RU" dirty="0" smtClean="0"/>
              <a:t> </a:t>
            </a:r>
          </a:p>
          <a:p>
            <a:pPr algn="ctr">
              <a:buNone/>
            </a:pPr>
            <a:r>
              <a:rPr lang="ru-RU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Мақсаты:</a:t>
            </a:r>
            <a:r>
              <a:rPr lang="ru-RU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желдің бағытын қапалық арқылы анықтау.</a:t>
            </a:r>
            <a:endParaRPr lang="ru-RU" i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Сұрақтар:</a:t>
            </a:r>
            <a:endParaRPr lang="ru-RU" i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1.   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Желдің бағытын, күшін қалай біліп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анықтауға болады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 algn="ctr">
              <a:buNone/>
            </a:pP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үй мұржаларынан шыққан түтіннен</a:t>
            </a:r>
            <a:endParaRPr lang="ru-RU" i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қағаздың ұзыншалау кішкентай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кескінділерінен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т.б.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жорамалдарынан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анықтап білуге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болады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ctr">
              <a:buNone/>
            </a:pP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Қыста жел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қандай болады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 algn="ctr">
              <a:buNone/>
            </a:pPr>
            <a:r>
              <a:rPr lang="ru-RU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Көркем сөз</a:t>
            </a:r>
            <a:endParaRPr lang="ru-RU" i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Қыстағы қар, жаздағы жаңбыр 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жерге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жауған нұр.</a:t>
            </a:r>
            <a:endParaRPr lang="ru-RU" i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Қимылды ойын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«Әткеншек»</a:t>
            </a:r>
            <a:endParaRPr lang="ru-RU" i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Мақсаты</a:t>
            </a:r>
            <a:r>
              <a:rPr lang="ru-RU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алғашқыда асықпай, сонан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соң 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тез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айналып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жүгіру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ctr">
              <a:buNone/>
            </a:pP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Еңбек: алаңшаны көркейту үшін түрлі-түсті мұз кесінділерін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дайындап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қою.Мақсаты: 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суды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қатырып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мұз қалпына келтіру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заттың алғашқы күйінен екінші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күйге көшіру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ctr">
              <a:buNone/>
            </a:pP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Жеке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жұмыс: екі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аяқпен бірдей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қарлы жолмен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секіру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ctr">
              <a:buNone/>
            </a:pP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Жорамал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қарғалар 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мен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шауқарғалар ағаштың төменгі бұтақтарына отырса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күн </a:t>
            </a:r>
            <a:r>
              <a:rPr lang="ru-RU" dirty="0" err="1" smtClean="0"/>
              <a:t>желді</a:t>
            </a:r>
            <a:r>
              <a:rPr lang="ru-RU" dirty="0" smtClean="0"/>
              <a:t> </a:t>
            </a:r>
            <a:r>
              <a:rPr lang="ru-RU" dirty="0" err="1" smtClean="0"/>
              <a:t>болады</a:t>
            </a:r>
            <a:r>
              <a:rPr lang="ru-RU" dirty="0" smtClean="0"/>
              <a:t>.</a:t>
            </a:r>
          </a:p>
          <a:p>
            <a:pPr>
              <a:buNone/>
            </a:pPr>
            <a:r>
              <a:rPr lang="ru-RU" dirty="0" smtClean="0"/>
              <a:t> 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55</TotalTime>
  <Words>554</Words>
  <Application>Microsoft Office PowerPoint</Application>
  <PresentationFormat>Экран (4:3)</PresentationFormat>
  <Paragraphs>439</Paragraphs>
  <Slides>23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23</vt:i4>
      </vt:variant>
    </vt:vector>
  </HeadingPairs>
  <TitlesOfParts>
    <vt:vector size="24" baseType="lpstr">
      <vt:lpstr>Тема Office</vt:lpstr>
      <vt:lpstr>Қыс мезгілінің  </vt:lpstr>
      <vt:lpstr>№ 1 Қар үстіндегі іздерді бақылау. </vt:lpstr>
      <vt:lpstr>№ 2 Қар (ұлпаларының) ұшқындарына бақылау жүргізу.  </vt:lpstr>
      <vt:lpstr>№ 3 Қар жауып тұрған құбылысты бақылау. </vt:lpstr>
      <vt:lpstr>№ 4 қырауды бақылау. </vt:lpstr>
      <vt:lpstr>№ 5 Мұз сүңгісін бақылау. </vt:lpstr>
      <vt:lpstr>№ 6 Қайың ағашын бақылау.      (Қиялдау) </vt:lpstr>
      <vt:lpstr>№ 7 Терезедегі өрнектерді бақылау. </vt:lpstr>
      <vt:lpstr>№ 8 Желді бақылау. </vt:lpstr>
      <vt:lpstr>№ 9  Аула сыпырушы еңбегімен танысу </vt:lpstr>
      <vt:lpstr>№10 Алаңдағы ағаштарды бақылау   </vt:lpstr>
      <vt:lpstr>№ 11 Қар жинайтын машинаның жұмысын бақылау. </vt:lpstr>
      <vt:lpstr>№12 Саябаққа саяхат. </vt:lpstr>
      <vt:lpstr>№ 13 Күн көзін бақылау. </vt:lpstr>
      <vt:lpstr>№ 14 Ауа райының жайсыз жағдайын бақылау.   </vt:lpstr>
      <vt:lpstr>№ 15 Саябаққа саяхат. </vt:lpstr>
      <vt:lpstr>№ 16 Қыстың негізгі белгілерін бақылау.</vt:lpstr>
      <vt:lpstr>№ 17 Қала көшелерін бақылау </vt:lpstr>
      <vt:lpstr>№ 18 Өзен, көл, су тоғандарына саяхат</vt:lpstr>
      <vt:lpstr>№ 19       Қардың қасиетін бақылау   </vt:lpstr>
      <vt:lpstr>№ 20 Құстарды бақылау</vt:lpstr>
      <vt:lpstr>№21  Табиғат күнтізбесі бойынша ауа райын бақылау. </vt:lpstr>
      <vt:lpstr>№22 Табиғат күнтізбесі бойынша ауа райын бақылау.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Қыс мезгілінің  </dc:title>
  <dc:creator>Бердибек</dc:creator>
  <cp:lastModifiedBy>1362</cp:lastModifiedBy>
  <cp:revision>6</cp:revision>
  <dcterms:created xsi:type="dcterms:W3CDTF">2016-12-03T19:09:19Z</dcterms:created>
  <dcterms:modified xsi:type="dcterms:W3CDTF">2024-09-29T15:31:56Z</dcterms:modified>
</cp:coreProperties>
</file>